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9" r:id="rId5"/>
    <p:sldId id="265" r:id="rId6"/>
    <p:sldId id="260" r:id="rId7"/>
    <p:sldId id="263" r:id="rId8"/>
    <p:sldId id="261" r:id="rId9"/>
    <p:sldId id="26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B1F"/>
    <a:srgbClr val="DFDDDD"/>
    <a:srgbClr val="F3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87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86D0B-7FAC-EB70-975B-394899ABC41F}"/>
              </a:ext>
            </a:extLst>
          </p:cNvPr>
          <p:cNvSpPr>
            <a:spLocks noGrp="1"/>
          </p:cNvSpPr>
          <p:nvPr>
            <p:ph type="ctrTitle"/>
          </p:nvPr>
        </p:nvSpPr>
        <p:spPr>
          <a:xfrm>
            <a:off x="0" y="0"/>
            <a:ext cx="6381946" cy="6858000"/>
          </a:xfrm>
          <a:solidFill>
            <a:srgbClr val="B3BB1F"/>
          </a:solidFill>
        </p:spPr>
        <p:txBody>
          <a:bodyPr anchor="ctr" anchorCtr="0">
            <a:normAutofit/>
          </a:bodyPr>
          <a:lstStyle>
            <a:lvl1pPr algn="ctr">
              <a:defRPr sz="4800">
                <a:solidFill>
                  <a:schemeClr val="bg1"/>
                </a:solidFill>
              </a:defRPr>
            </a:lvl1pPr>
          </a:lstStyle>
          <a:p>
            <a:r>
              <a:rPr lang="de-DE"/>
              <a:t>Mastertitelformat bearbeiten</a:t>
            </a:r>
          </a:p>
        </p:txBody>
      </p:sp>
    </p:spTree>
    <p:extLst>
      <p:ext uri="{BB962C8B-B14F-4D97-AF65-F5344CB8AC3E}">
        <p14:creationId xmlns:p14="http://schemas.microsoft.com/office/powerpoint/2010/main" val="51916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4D02-C6E1-B827-0A57-BA482A76421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B31E76D-3ED3-144A-C2F6-E3D6AC642F1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F863E4-19C0-06B3-6ABD-BAC7E57BF5B9}"/>
              </a:ext>
            </a:extLst>
          </p:cNvPr>
          <p:cNvSpPr>
            <a:spLocks noGrp="1"/>
          </p:cNvSpPr>
          <p:nvPr>
            <p:ph type="dt" sz="half" idx="10"/>
          </p:nvPr>
        </p:nvSpPr>
        <p:spPr/>
        <p:txBody>
          <a:bodyPr/>
          <a:lstStyle/>
          <a:p>
            <a:fld id="{DF1DDEA3-46EB-4FCD-A25A-004004F27280}" type="datetimeFigureOut">
              <a:rPr lang="de-DE" smtClean="0"/>
              <a:t>28.03.2023</a:t>
            </a:fld>
            <a:endParaRPr lang="de-DE"/>
          </a:p>
        </p:txBody>
      </p:sp>
      <p:sp>
        <p:nvSpPr>
          <p:cNvPr id="5" name="Fußzeilenplatzhalter 4">
            <a:extLst>
              <a:ext uri="{FF2B5EF4-FFF2-40B4-BE49-F238E27FC236}">
                <a16:creationId xmlns:a16="http://schemas.microsoft.com/office/drawing/2014/main" id="{CB5A8DF6-73E5-8D21-FB62-EAB85C0CCA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49D906-BE51-6498-4E5B-0C0735CDD6D8}"/>
              </a:ext>
            </a:extLst>
          </p:cNvPr>
          <p:cNvSpPr>
            <a:spLocks noGrp="1"/>
          </p:cNvSpPr>
          <p:nvPr>
            <p:ph type="sldNum" sz="quarter" idx="12"/>
          </p:nvPr>
        </p:nvSpPr>
        <p:spPr/>
        <p:txBody>
          <a:bodyPr/>
          <a:lstStyle/>
          <a:p>
            <a:fld id="{1D789F25-9D54-4092-909B-96C4FB7AA21E}" type="slidenum">
              <a:rPr lang="de-DE" smtClean="0"/>
              <a:t>‹Nr.›</a:t>
            </a:fld>
            <a:endParaRPr lang="de-DE"/>
          </a:p>
        </p:txBody>
      </p:sp>
    </p:spTree>
    <p:extLst>
      <p:ext uri="{BB962C8B-B14F-4D97-AF65-F5344CB8AC3E}">
        <p14:creationId xmlns:p14="http://schemas.microsoft.com/office/powerpoint/2010/main" val="141560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291F99E-8406-56B0-ADFC-C79248FC151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7CE05D1-98D0-A3CF-5B54-A9EBBD091AD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98BE16E-C9A7-5733-2F27-FA80D8A09967}"/>
              </a:ext>
            </a:extLst>
          </p:cNvPr>
          <p:cNvSpPr>
            <a:spLocks noGrp="1"/>
          </p:cNvSpPr>
          <p:nvPr>
            <p:ph type="dt" sz="half" idx="10"/>
          </p:nvPr>
        </p:nvSpPr>
        <p:spPr/>
        <p:txBody>
          <a:bodyPr/>
          <a:lstStyle/>
          <a:p>
            <a:fld id="{DF1DDEA3-46EB-4FCD-A25A-004004F27280}" type="datetimeFigureOut">
              <a:rPr lang="de-DE" smtClean="0"/>
              <a:t>28.03.2023</a:t>
            </a:fld>
            <a:endParaRPr lang="de-DE"/>
          </a:p>
        </p:txBody>
      </p:sp>
      <p:sp>
        <p:nvSpPr>
          <p:cNvPr id="5" name="Fußzeilenplatzhalter 4">
            <a:extLst>
              <a:ext uri="{FF2B5EF4-FFF2-40B4-BE49-F238E27FC236}">
                <a16:creationId xmlns:a16="http://schemas.microsoft.com/office/drawing/2014/main" id="{90C6CCED-EEF1-3850-BC2B-DAE0256042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967C88C-2BEA-CE9A-1E9C-2ED1DEE3F3B9}"/>
              </a:ext>
            </a:extLst>
          </p:cNvPr>
          <p:cNvSpPr>
            <a:spLocks noGrp="1"/>
          </p:cNvSpPr>
          <p:nvPr>
            <p:ph type="sldNum" sz="quarter" idx="12"/>
          </p:nvPr>
        </p:nvSpPr>
        <p:spPr/>
        <p:txBody>
          <a:bodyPr/>
          <a:lstStyle/>
          <a:p>
            <a:fld id="{1D789F25-9D54-4092-909B-96C4FB7AA21E}" type="slidenum">
              <a:rPr lang="de-DE" smtClean="0"/>
              <a:t>‹Nr.›</a:t>
            </a:fld>
            <a:endParaRPr lang="de-DE"/>
          </a:p>
        </p:txBody>
      </p:sp>
    </p:spTree>
    <p:extLst>
      <p:ext uri="{BB962C8B-B14F-4D97-AF65-F5344CB8AC3E}">
        <p14:creationId xmlns:p14="http://schemas.microsoft.com/office/powerpoint/2010/main" val="40274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gradFill>
          <a:gsLst>
            <a:gs pos="100000">
              <a:schemeClr val="bg1">
                <a:lumMod val="85000"/>
              </a:schemeClr>
            </a:gs>
            <a:gs pos="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D70A48B-CE4D-3C86-F503-D2A77EE4E17F}"/>
              </a:ext>
            </a:extLst>
          </p:cNvPr>
          <p:cNvSpPr>
            <a:spLocks noGrp="1"/>
          </p:cNvSpPr>
          <p:nvPr>
            <p:ph idx="1"/>
          </p:nvPr>
        </p:nvSpPr>
        <p:spPr>
          <a:xfrm>
            <a:off x="659876" y="1825625"/>
            <a:ext cx="10831398" cy="4351338"/>
          </a:xfrm>
        </p:spPr>
        <p:txBody>
          <a:bodyPr/>
          <a:lstStyle>
            <a:lvl1pPr>
              <a:defRPr sz="2400"/>
            </a:lvl1pPr>
            <a:lvl2pPr>
              <a:defRPr sz="2000"/>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6">
            <a:extLst>
              <a:ext uri="{FF2B5EF4-FFF2-40B4-BE49-F238E27FC236}">
                <a16:creationId xmlns:a16="http://schemas.microsoft.com/office/drawing/2014/main" id="{7891438A-D428-BF16-3B20-DA0029EF2813}"/>
              </a:ext>
            </a:extLst>
          </p:cNvPr>
          <p:cNvSpPr>
            <a:spLocks noGrp="1"/>
          </p:cNvSpPr>
          <p:nvPr>
            <p:ph type="title"/>
          </p:nvPr>
        </p:nvSpPr>
        <p:spPr>
          <a:xfrm>
            <a:off x="0" y="1"/>
            <a:ext cx="12192000" cy="1180406"/>
          </a:xfrm>
          <a:solidFill>
            <a:srgbClr val="B3BB1F"/>
          </a:solidFill>
        </p:spPr>
        <p:txBody>
          <a:bodyPr lIns="720000">
            <a:normAutofit/>
          </a:bodyPr>
          <a:lstStyle>
            <a:lvl1pPr>
              <a:defRPr sz="4000">
                <a:solidFill>
                  <a:schemeClr val="bg1"/>
                </a:solidFill>
              </a:defRPr>
            </a:lvl1pPr>
          </a:lstStyle>
          <a:p>
            <a:r>
              <a:rPr lang="de-DE" dirty="0"/>
              <a:t>Mastertitelformat bearbeiten</a:t>
            </a:r>
          </a:p>
        </p:txBody>
      </p:sp>
    </p:spTree>
    <p:extLst>
      <p:ext uri="{BB962C8B-B14F-4D97-AF65-F5344CB8AC3E}">
        <p14:creationId xmlns:p14="http://schemas.microsoft.com/office/powerpoint/2010/main" val="377445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bg>
      <p:bgPr>
        <a:gradFill>
          <a:gsLst>
            <a:gs pos="100000">
              <a:schemeClr val="bg1">
                <a:lumMod val="85000"/>
              </a:schemeClr>
            </a:gs>
            <a:gs pos="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12510-118D-DDA0-58AA-4B250C748A4C}"/>
              </a:ext>
            </a:extLst>
          </p:cNvPr>
          <p:cNvSpPr>
            <a:spLocks noGrp="1"/>
          </p:cNvSpPr>
          <p:nvPr>
            <p:ph type="title"/>
          </p:nvPr>
        </p:nvSpPr>
        <p:spPr>
          <a:xfrm>
            <a:off x="0" y="1"/>
            <a:ext cx="4222865" cy="6858000"/>
          </a:xfrm>
          <a:solidFill>
            <a:srgbClr val="B3BB1F"/>
          </a:solidFill>
        </p:spPr>
        <p:txBody>
          <a:bodyPr lIns="540000" rIns="540000">
            <a:normAutofit/>
          </a:bodyPr>
          <a:lstStyle>
            <a:lvl1pPr>
              <a:defRPr sz="4000">
                <a:solidFill>
                  <a:schemeClr val="bg1"/>
                </a:solidFill>
              </a:defRPr>
            </a:lvl1pPr>
          </a:lstStyle>
          <a:p>
            <a:r>
              <a:rPr lang="de-DE" dirty="0"/>
              <a:t>Mastertitelformat bearbeiten</a:t>
            </a:r>
          </a:p>
        </p:txBody>
      </p:sp>
    </p:spTree>
    <p:extLst>
      <p:ext uri="{BB962C8B-B14F-4D97-AF65-F5344CB8AC3E}">
        <p14:creationId xmlns:p14="http://schemas.microsoft.com/office/powerpoint/2010/main" val="10429485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6CEE4-AFD6-8B5C-4E77-B3F740445DB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66850A5-EF52-013B-4D4F-462A74E8CB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9A56674-B816-7C1B-1E04-DA82A0F39BBF}"/>
              </a:ext>
            </a:extLst>
          </p:cNvPr>
          <p:cNvSpPr>
            <a:spLocks noGrp="1"/>
          </p:cNvSpPr>
          <p:nvPr>
            <p:ph type="dt" sz="half" idx="10"/>
          </p:nvPr>
        </p:nvSpPr>
        <p:spPr/>
        <p:txBody>
          <a:bodyPr/>
          <a:lstStyle/>
          <a:p>
            <a:fld id="{DF1DDEA3-46EB-4FCD-A25A-004004F27280}" type="datetimeFigureOut">
              <a:rPr lang="de-DE" smtClean="0"/>
              <a:t>28.03.2023</a:t>
            </a:fld>
            <a:endParaRPr lang="de-DE"/>
          </a:p>
        </p:txBody>
      </p:sp>
      <p:sp>
        <p:nvSpPr>
          <p:cNvPr id="5" name="Fußzeilenplatzhalter 4">
            <a:extLst>
              <a:ext uri="{FF2B5EF4-FFF2-40B4-BE49-F238E27FC236}">
                <a16:creationId xmlns:a16="http://schemas.microsoft.com/office/drawing/2014/main" id="{AD48BDF7-6392-043B-80A1-2303B7E06D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109F80-4782-9474-8CE1-4D269A28A7BD}"/>
              </a:ext>
            </a:extLst>
          </p:cNvPr>
          <p:cNvSpPr>
            <a:spLocks noGrp="1"/>
          </p:cNvSpPr>
          <p:nvPr>
            <p:ph type="sldNum" sz="quarter" idx="12"/>
          </p:nvPr>
        </p:nvSpPr>
        <p:spPr/>
        <p:txBody>
          <a:bodyPr/>
          <a:lstStyle/>
          <a:p>
            <a:fld id="{1D789F25-9D54-4092-909B-96C4FB7AA21E}" type="slidenum">
              <a:rPr lang="de-DE" smtClean="0"/>
              <a:t>‹Nr.›</a:t>
            </a:fld>
            <a:endParaRPr lang="de-DE"/>
          </a:p>
        </p:txBody>
      </p:sp>
    </p:spTree>
    <p:extLst>
      <p:ext uri="{BB962C8B-B14F-4D97-AF65-F5344CB8AC3E}">
        <p14:creationId xmlns:p14="http://schemas.microsoft.com/office/powerpoint/2010/main" val="151446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A1BDF-1F97-3AAF-DA9F-2AFD9DA67DC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5851866-6465-2B32-31A0-09A99BD0F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4D614EB-ACA9-4938-84AF-9E6A51F34C4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96CB780-908C-D24F-ED38-829108EF9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761175F-66E9-01C3-663E-EF28010B92A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BD97FD1-1CD3-F6AE-D1BF-B7AEDAD15EDA}"/>
              </a:ext>
            </a:extLst>
          </p:cNvPr>
          <p:cNvSpPr>
            <a:spLocks noGrp="1"/>
          </p:cNvSpPr>
          <p:nvPr>
            <p:ph type="dt" sz="half" idx="10"/>
          </p:nvPr>
        </p:nvSpPr>
        <p:spPr/>
        <p:txBody>
          <a:bodyPr/>
          <a:lstStyle/>
          <a:p>
            <a:fld id="{DF1DDEA3-46EB-4FCD-A25A-004004F27280}" type="datetimeFigureOut">
              <a:rPr lang="de-DE" smtClean="0"/>
              <a:t>28.03.2023</a:t>
            </a:fld>
            <a:endParaRPr lang="de-DE"/>
          </a:p>
        </p:txBody>
      </p:sp>
      <p:sp>
        <p:nvSpPr>
          <p:cNvPr id="8" name="Fußzeilenplatzhalter 7">
            <a:extLst>
              <a:ext uri="{FF2B5EF4-FFF2-40B4-BE49-F238E27FC236}">
                <a16:creationId xmlns:a16="http://schemas.microsoft.com/office/drawing/2014/main" id="{26C7F140-0ADF-E56B-2535-86F8A7F343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F1EA6D7-8CF1-3926-2F39-FAC9F86FB9F6}"/>
              </a:ext>
            </a:extLst>
          </p:cNvPr>
          <p:cNvSpPr>
            <a:spLocks noGrp="1"/>
          </p:cNvSpPr>
          <p:nvPr>
            <p:ph type="sldNum" sz="quarter" idx="12"/>
          </p:nvPr>
        </p:nvSpPr>
        <p:spPr/>
        <p:txBody>
          <a:bodyPr/>
          <a:lstStyle/>
          <a:p>
            <a:fld id="{1D789F25-9D54-4092-909B-96C4FB7AA21E}" type="slidenum">
              <a:rPr lang="de-DE" smtClean="0"/>
              <a:t>‹Nr.›</a:t>
            </a:fld>
            <a:endParaRPr lang="de-DE"/>
          </a:p>
        </p:txBody>
      </p:sp>
    </p:spTree>
    <p:extLst>
      <p:ext uri="{BB962C8B-B14F-4D97-AF65-F5344CB8AC3E}">
        <p14:creationId xmlns:p14="http://schemas.microsoft.com/office/powerpoint/2010/main" val="224047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C02F1-4552-EA2A-8DAD-E5626E0D451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3F79C30-6517-6B01-8481-08664986BBFB}"/>
              </a:ext>
            </a:extLst>
          </p:cNvPr>
          <p:cNvSpPr>
            <a:spLocks noGrp="1"/>
          </p:cNvSpPr>
          <p:nvPr>
            <p:ph type="dt" sz="half" idx="10"/>
          </p:nvPr>
        </p:nvSpPr>
        <p:spPr/>
        <p:txBody>
          <a:bodyPr/>
          <a:lstStyle/>
          <a:p>
            <a:fld id="{DF1DDEA3-46EB-4FCD-A25A-004004F27280}" type="datetimeFigureOut">
              <a:rPr lang="de-DE" smtClean="0"/>
              <a:t>28.03.2023</a:t>
            </a:fld>
            <a:endParaRPr lang="de-DE"/>
          </a:p>
        </p:txBody>
      </p:sp>
      <p:sp>
        <p:nvSpPr>
          <p:cNvPr id="4" name="Fußzeilenplatzhalter 3">
            <a:extLst>
              <a:ext uri="{FF2B5EF4-FFF2-40B4-BE49-F238E27FC236}">
                <a16:creationId xmlns:a16="http://schemas.microsoft.com/office/drawing/2014/main" id="{90C52380-AD0B-92C2-E7AA-18BC51B9E83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F65948-0DFC-59B7-C318-217BC32CBEE3}"/>
              </a:ext>
            </a:extLst>
          </p:cNvPr>
          <p:cNvSpPr>
            <a:spLocks noGrp="1"/>
          </p:cNvSpPr>
          <p:nvPr>
            <p:ph type="sldNum" sz="quarter" idx="12"/>
          </p:nvPr>
        </p:nvSpPr>
        <p:spPr/>
        <p:txBody>
          <a:bodyPr/>
          <a:lstStyle/>
          <a:p>
            <a:fld id="{1D789F25-9D54-4092-909B-96C4FB7AA21E}" type="slidenum">
              <a:rPr lang="de-DE" smtClean="0"/>
              <a:t>‹Nr.›</a:t>
            </a:fld>
            <a:endParaRPr lang="de-DE"/>
          </a:p>
        </p:txBody>
      </p:sp>
    </p:spTree>
    <p:extLst>
      <p:ext uri="{BB962C8B-B14F-4D97-AF65-F5344CB8AC3E}">
        <p14:creationId xmlns:p14="http://schemas.microsoft.com/office/powerpoint/2010/main" val="154392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2075EEB-FF03-EF24-0EB1-C92EDD6D1C7D}"/>
              </a:ext>
            </a:extLst>
          </p:cNvPr>
          <p:cNvSpPr>
            <a:spLocks noGrp="1"/>
          </p:cNvSpPr>
          <p:nvPr>
            <p:ph type="dt" sz="half" idx="10"/>
          </p:nvPr>
        </p:nvSpPr>
        <p:spPr/>
        <p:txBody>
          <a:bodyPr/>
          <a:lstStyle/>
          <a:p>
            <a:fld id="{DF1DDEA3-46EB-4FCD-A25A-004004F27280}" type="datetimeFigureOut">
              <a:rPr lang="de-DE" smtClean="0"/>
              <a:t>28.03.2023</a:t>
            </a:fld>
            <a:endParaRPr lang="de-DE"/>
          </a:p>
        </p:txBody>
      </p:sp>
      <p:sp>
        <p:nvSpPr>
          <p:cNvPr id="3" name="Fußzeilenplatzhalter 2">
            <a:extLst>
              <a:ext uri="{FF2B5EF4-FFF2-40B4-BE49-F238E27FC236}">
                <a16:creationId xmlns:a16="http://schemas.microsoft.com/office/drawing/2014/main" id="{76B6660C-5780-931F-A100-2CAAA169474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565AFD4-ACDD-F3AF-DEA1-8E9B532D5B99}"/>
              </a:ext>
            </a:extLst>
          </p:cNvPr>
          <p:cNvSpPr>
            <a:spLocks noGrp="1"/>
          </p:cNvSpPr>
          <p:nvPr>
            <p:ph type="sldNum" sz="quarter" idx="12"/>
          </p:nvPr>
        </p:nvSpPr>
        <p:spPr/>
        <p:txBody>
          <a:bodyPr/>
          <a:lstStyle/>
          <a:p>
            <a:fld id="{1D789F25-9D54-4092-909B-96C4FB7AA21E}" type="slidenum">
              <a:rPr lang="de-DE" smtClean="0"/>
              <a:t>‹Nr.›</a:t>
            </a:fld>
            <a:endParaRPr lang="de-DE"/>
          </a:p>
        </p:txBody>
      </p:sp>
    </p:spTree>
    <p:extLst>
      <p:ext uri="{BB962C8B-B14F-4D97-AF65-F5344CB8AC3E}">
        <p14:creationId xmlns:p14="http://schemas.microsoft.com/office/powerpoint/2010/main" val="139781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A7371-9F61-456F-7091-86A3F69D44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3DF8D10-2D0B-D692-AD34-781D9B757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BD3B682-C5EE-3632-02D8-94EA1C686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342DD44-DFD3-ADBC-69EB-D281A2E7555A}"/>
              </a:ext>
            </a:extLst>
          </p:cNvPr>
          <p:cNvSpPr>
            <a:spLocks noGrp="1"/>
          </p:cNvSpPr>
          <p:nvPr>
            <p:ph type="dt" sz="half" idx="10"/>
          </p:nvPr>
        </p:nvSpPr>
        <p:spPr/>
        <p:txBody>
          <a:bodyPr/>
          <a:lstStyle/>
          <a:p>
            <a:fld id="{DF1DDEA3-46EB-4FCD-A25A-004004F27280}" type="datetimeFigureOut">
              <a:rPr lang="de-DE" smtClean="0"/>
              <a:t>28.03.2023</a:t>
            </a:fld>
            <a:endParaRPr lang="de-DE"/>
          </a:p>
        </p:txBody>
      </p:sp>
      <p:sp>
        <p:nvSpPr>
          <p:cNvPr id="6" name="Fußzeilenplatzhalter 5">
            <a:extLst>
              <a:ext uri="{FF2B5EF4-FFF2-40B4-BE49-F238E27FC236}">
                <a16:creationId xmlns:a16="http://schemas.microsoft.com/office/drawing/2014/main" id="{5DBBFD6D-C1AF-D5A1-74F9-B87810FFC68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F4442B3-D872-FE26-3705-29F907F308F8}"/>
              </a:ext>
            </a:extLst>
          </p:cNvPr>
          <p:cNvSpPr>
            <a:spLocks noGrp="1"/>
          </p:cNvSpPr>
          <p:nvPr>
            <p:ph type="sldNum" sz="quarter" idx="12"/>
          </p:nvPr>
        </p:nvSpPr>
        <p:spPr/>
        <p:txBody>
          <a:bodyPr/>
          <a:lstStyle/>
          <a:p>
            <a:fld id="{1D789F25-9D54-4092-909B-96C4FB7AA21E}" type="slidenum">
              <a:rPr lang="de-DE" smtClean="0"/>
              <a:t>‹Nr.›</a:t>
            </a:fld>
            <a:endParaRPr lang="de-DE"/>
          </a:p>
        </p:txBody>
      </p:sp>
    </p:spTree>
    <p:extLst>
      <p:ext uri="{BB962C8B-B14F-4D97-AF65-F5344CB8AC3E}">
        <p14:creationId xmlns:p14="http://schemas.microsoft.com/office/powerpoint/2010/main" val="399429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02F5A-B27D-724A-51FD-BC6AB14600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1AC5E4F-D334-7F87-640E-E70CC53A1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B50DCBA-C353-B424-32C2-BBD5992D4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73F9B5D-46E1-A73E-8C6D-C378EB4D3004}"/>
              </a:ext>
            </a:extLst>
          </p:cNvPr>
          <p:cNvSpPr>
            <a:spLocks noGrp="1"/>
          </p:cNvSpPr>
          <p:nvPr>
            <p:ph type="dt" sz="half" idx="10"/>
          </p:nvPr>
        </p:nvSpPr>
        <p:spPr/>
        <p:txBody>
          <a:bodyPr/>
          <a:lstStyle/>
          <a:p>
            <a:fld id="{DF1DDEA3-46EB-4FCD-A25A-004004F27280}" type="datetimeFigureOut">
              <a:rPr lang="de-DE" smtClean="0"/>
              <a:t>28.03.2023</a:t>
            </a:fld>
            <a:endParaRPr lang="de-DE"/>
          </a:p>
        </p:txBody>
      </p:sp>
      <p:sp>
        <p:nvSpPr>
          <p:cNvPr id="6" name="Fußzeilenplatzhalter 5">
            <a:extLst>
              <a:ext uri="{FF2B5EF4-FFF2-40B4-BE49-F238E27FC236}">
                <a16:creationId xmlns:a16="http://schemas.microsoft.com/office/drawing/2014/main" id="{B8686646-8B68-7005-E42E-4EACDBB170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01B989D-823F-B84F-AC13-28FD4AB486DF}"/>
              </a:ext>
            </a:extLst>
          </p:cNvPr>
          <p:cNvSpPr>
            <a:spLocks noGrp="1"/>
          </p:cNvSpPr>
          <p:nvPr>
            <p:ph type="sldNum" sz="quarter" idx="12"/>
          </p:nvPr>
        </p:nvSpPr>
        <p:spPr/>
        <p:txBody>
          <a:bodyPr/>
          <a:lstStyle/>
          <a:p>
            <a:fld id="{1D789F25-9D54-4092-909B-96C4FB7AA21E}" type="slidenum">
              <a:rPr lang="de-DE" smtClean="0"/>
              <a:t>‹Nr.›</a:t>
            </a:fld>
            <a:endParaRPr lang="de-DE"/>
          </a:p>
        </p:txBody>
      </p:sp>
    </p:spTree>
    <p:extLst>
      <p:ext uri="{BB962C8B-B14F-4D97-AF65-F5344CB8AC3E}">
        <p14:creationId xmlns:p14="http://schemas.microsoft.com/office/powerpoint/2010/main" val="45837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0D9F2D0-5FAA-B201-7A81-A82A0E78A2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23BC3CC-E6FE-60D9-4F61-ED890363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401D67-66F6-3DB4-386B-FF29C39E4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DDEA3-46EB-4FCD-A25A-004004F27280}" type="datetimeFigureOut">
              <a:rPr lang="de-DE" smtClean="0"/>
              <a:t>28.03.2023</a:t>
            </a:fld>
            <a:endParaRPr lang="de-DE"/>
          </a:p>
        </p:txBody>
      </p:sp>
      <p:sp>
        <p:nvSpPr>
          <p:cNvPr id="5" name="Fußzeilenplatzhalter 4">
            <a:extLst>
              <a:ext uri="{FF2B5EF4-FFF2-40B4-BE49-F238E27FC236}">
                <a16:creationId xmlns:a16="http://schemas.microsoft.com/office/drawing/2014/main" id="{14C79ED7-44C9-4B8F-5DCF-3232A58C5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3AEFFC8-7AB1-4E59-A1E6-3574CFDEE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89F25-9D54-4092-909B-96C4FB7AA21E}" type="slidenum">
              <a:rPr lang="de-DE" smtClean="0"/>
              <a:t>‹Nr.›</a:t>
            </a:fld>
            <a:endParaRPr lang="de-DE"/>
          </a:p>
        </p:txBody>
      </p:sp>
    </p:spTree>
    <p:extLst>
      <p:ext uri="{BB962C8B-B14F-4D97-AF65-F5344CB8AC3E}">
        <p14:creationId xmlns:p14="http://schemas.microsoft.com/office/powerpoint/2010/main" val="327979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qca-method.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EA7F-CE45-A2CD-717B-FA078CC05A1E}"/>
              </a:ext>
            </a:extLst>
          </p:cNvPr>
          <p:cNvSpPr>
            <a:spLocks noGrp="1"/>
          </p:cNvSpPr>
          <p:nvPr>
            <p:ph type="ctrTitle"/>
          </p:nvPr>
        </p:nvSpPr>
        <p:spPr>
          <a:xfrm>
            <a:off x="0" y="0"/>
            <a:ext cx="6182686" cy="6858000"/>
          </a:xfrm>
        </p:spPr>
        <p:txBody>
          <a:bodyPr>
            <a:noAutofit/>
          </a:bodyPr>
          <a:lstStyle/>
          <a:p>
            <a:r>
              <a:rPr lang="en-US" sz="4000" dirty="0">
                <a:solidFill>
                  <a:schemeClr val="bg1"/>
                </a:solidFill>
              </a:rPr>
              <a:t>Welcome </a:t>
            </a:r>
            <a:br>
              <a:rPr lang="en-US" sz="4000" dirty="0">
                <a:solidFill>
                  <a:schemeClr val="bg1"/>
                </a:solidFill>
              </a:rPr>
            </a:br>
            <a:r>
              <a:rPr lang="en-US" sz="4000" dirty="0">
                <a:solidFill>
                  <a:schemeClr val="bg1"/>
                </a:solidFill>
              </a:rPr>
              <a:t>to the world of </a:t>
            </a:r>
            <a:br>
              <a:rPr lang="en-US" sz="4000" dirty="0">
                <a:solidFill>
                  <a:schemeClr val="bg1"/>
                </a:solidFill>
              </a:rPr>
            </a:br>
            <a:r>
              <a:rPr lang="en-US" sz="4000" dirty="0">
                <a:solidFill>
                  <a:schemeClr val="bg1"/>
                </a:solidFill>
              </a:rPr>
              <a:t>qualitative content analysis!</a:t>
            </a:r>
            <a:br>
              <a:rPr lang="en-US" sz="4000" dirty="0">
                <a:solidFill>
                  <a:schemeClr val="bg1"/>
                </a:solidFill>
              </a:rPr>
            </a:br>
            <a:br>
              <a:rPr lang="en-US" sz="4400" dirty="0">
                <a:solidFill>
                  <a:schemeClr val="bg1"/>
                </a:solidFill>
              </a:rPr>
            </a:br>
            <a:r>
              <a:rPr lang="en-US" sz="2800" dirty="0">
                <a:solidFill>
                  <a:schemeClr val="bg1"/>
                </a:solidFill>
              </a:rPr>
              <a:t>Definition, Categories, Process</a:t>
            </a:r>
            <a:br>
              <a:rPr lang="en-US" sz="2800" dirty="0">
                <a:solidFill>
                  <a:schemeClr val="bg1"/>
                </a:solidFill>
              </a:rPr>
            </a:br>
            <a:br>
              <a:rPr lang="en-US" sz="2800" dirty="0">
                <a:solidFill>
                  <a:schemeClr val="bg1"/>
                </a:solidFill>
              </a:rPr>
            </a:br>
            <a:br>
              <a:rPr lang="en-US" sz="2800" dirty="0">
                <a:solidFill>
                  <a:schemeClr val="bg1"/>
                </a:solidFill>
              </a:rPr>
            </a:br>
            <a:r>
              <a:rPr lang="en-US" sz="2000" dirty="0">
                <a:solidFill>
                  <a:schemeClr val="bg1"/>
                </a:solidFill>
              </a:rPr>
              <a:t>Udo Kuckartz &amp; Stefan Rädiker</a:t>
            </a:r>
            <a:br>
              <a:rPr lang="en-US" sz="2000" dirty="0">
                <a:solidFill>
                  <a:schemeClr val="bg1"/>
                </a:solidFill>
              </a:rPr>
            </a:br>
            <a:r>
              <a:rPr lang="en-US" sz="2000" dirty="0">
                <a:solidFill>
                  <a:schemeClr val="bg1"/>
                </a:solidFill>
              </a:rPr>
              <a:t>March 2023</a:t>
            </a:r>
            <a:br>
              <a:rPr lang="en-US" sz="2000" dirty="0">
                <a:solidFill>
                  <a:schemeClr val="bg1"/>
                </a:solidFill>
              </a:rPr>
            </a:br>
            <a:br>
              <a:rPr lang="en-US" sz="2000" dirty="0">
                <a:solidFill>
                  <a:schemeClr val="bg1"/>
                </a:solidFill>
              </a:rPr>
            </a:br>
            <a:r>
              <a:rPr lang="en-US" sz="2000" u="sng" dirty="0">
                <a:solidFill>
                  <a:schemeClr val="bg1"/>
                </a:solidFill>
                <a:hlinkClick r:id="rId2">
                  <a:extLst>
                    <a:ext uri="{A12FA001-AC4F-418D-AE19-62706E023703}">
                      <ahyp:hlinkClr xmlns:ahyp="http://schemas.microsoft.com/office/drawing/2018/hyperlinkcolor" val="tx"/>
                    </a:ext>
                  </a:extLst>
                </a:hlinkClick>
              </a:rPr>
              <a:t>qca-method.net</a:t>
            </a:r>
            <a:endParaRPr lang="en-US" sz="4400" u="sng" dirty="0">
              <a:solidFill>
                <a:schemeClr val="bg1"/>
              </a:solidFill>
            </a:endParaRPr>
          </a:p>
        </p:txBody>
      </p:sp>
      <p:pic>
        <p:nvPicPr>
          <p:cNvPr id="8" name="Grafik 7">
            <a:extLst>
              <a:ext uri="{FF2B5EF4-FFF2-40B4-BE49-F238E27FC236}">
                <a16:creationId xmlns:a16="http://schemas.microsoft.com/office/drawing/2014/main" id="{7869F8DF-B3AE-363D-AEC0-0A3242724B15}"/>
              </a:ext>
            </a:extLst>
          </p:cNvPr>
          <p:cNvPicPr>
            <a:picLocks noChangeAspect="1"/>
          </p:cNvPicPr>
          <p:nvPr/>
        </p:nvPicPr>
        <p:blipFill>
          <a:blip r:embed="rId3"/>
          <a:stretch>
            <a:fillRect/>
          </a:stretch>
        </p:blipFill>
        <p:spPr>
          <a:xfrm>
            <a:off x="6994690" y="245774"/>
            <a:ext cx="4456514" cy="6366451"/>
          </a:xfrm>
          <a:prstGeom prst="rect">
            <a:avLst/>
          </a:prstGeom>
        </p:spPr>
      </p:pic>
    </p:spTree>
    <p:extLst>
      <p:ext uri="{BB962C8B-B14F-4D97-AF65-F5344CB8AC3E}">
        <p14:creationId xmlns:p14="http://schemas.microsoft.com/office/powerpoint/2010/main" val="229577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53B790E-76E6-9A5C-6A02-312B5F464BBE}"/>
              </a:ext>
            </a:extLst>
          </p:cNvPr>
          <p:cNvSpPr>
            <a:spLocks noGrp="1"/>
          </p:cNvSpPr>
          <p:nvPr>
            <p:ph idx="1"/>
          </p:nvPr>
        </p:nvSpPr>
        <p:spPr/>
        <p:txBody>
          <a:bodyPr>
            <a:noAutofit/>
          </a:bodyPr>
          <a:lstStyle/>
          <a:p>
            <a:pPr marL="0" indent="0">
              <a:lnSpc>
                <a:spcPct val="110000"/>
              </a:lnSpc>
              <a:spcBef>
                <a:spcPts val="0"/>
              </a:spcBef>
              <a:spcAft>
                <a:spcPts val="1800"/>
              </a:spcAft>
              <a:buNone/>
            </a:pPr>
            <a:r>
              <a:rPr lang="en-GB" sz="2400" dirty="0"/>
              <a:t>“Qualitative content analysis is the systematic and methodologically controlled scientific analysis of texts, pictures, films, and other contents of communication.</a:t>
            </a:r>
          </a:p>
          <a:p>
            <a:pPr marL="0" indent="0">
              <a:lnSpc>
                <a:spcPct val="110000"/>
              </a:lnSpc>
              <a:spcBef>
                <a:spcPts val="0"/>
              </a:spcBef>
              <a:spcAft>
                <a:spcPts val="1800"/>
              </a:spcAft>
              <a:buNone/>
            </a:pPr>
            <a:r>
              <a:rPr lang="en-GB" sz="2400" dirty="0"/>
              <a:t>Not only manifest but also latent contents are analysed. At the centre of qualitative analyses are categories with which all the material relevant to the research question(s) is coded. Category development can be deductive, inductive, or deductive-inductive. </a:t>
            </a:r>
          </a:p>
          <a:p>
            <a:pPr marL="0" indent="0">
              <a:lnSpc>
                <a:spcPct val="110000"/>
              </a:lnSpc>
              <a:spcBef>
                <a:spcPts val="0"/>
              </a:spcBef>
              <a:spcAft>
                <a:spcPts val="1800"/>
              </a:spcAft>
              <a:buNone/>
            </a:pPr>
            <a:r>
              <a:rPr lang="en-GB" sz="2400" dirty="0"/>
              <a:t>The analysis is primarily qualitative but can also integrate quantitative-statistical evaluations; it can be both category-oriented and case-oriented.”</a:t>
            </a:r>
          </a:p>
          <a:p>
            <a:pPr marL="0" indent="0" algn="r">
              <a:lnSpc>
                <a:spcPct val="110000"/>
              </a:lnSpc>
              <a:spcBef>
                <a:spcPts val="0"/>
              </a:spcBef>
              <a:spcAft>
                <a:spcPts val="1800"/>
              </a:spcAft>
              <a:buNone/>
            </a:pPr>
            <a:r>
              <a:rPr lang="en-GB" sz="2400" dirty="0"/>
              <a:t>(Kuckartz &amp; Rädiker, 2023, p. 21)</a:t>
            </a:r>
          </a:p>
          <a:p>
            <a:pPr marL="0" indent="0">
              <a:buNone/>
            </a:pPr>
            <a:endParaRPr lang="de-DE" dirty="0"/>
          </a:p>
        </p:txBody>
      </p:sp>
      <p:sp>
        <p:nvSpPr>
          <p:cNvPr id="3" name="Titel 2">
            <a:extLst>
              <a:ext uri="{FF2B5EF4-FFF2-40B4-BE49-F238E27FC236}">
                <a16:creationId xmlns:a16="http://schemas.microsoft.com/office/drawing/2014/main" id="{B4937AE3-414C-86CF-8139-414B6937D8AB}"/>
              </a:ext>
            </a:extLst>
          </p:cNvPr>
          <p:cNvSpPr>
            <a:spLocks noGrp="1"/>
          </p:cNvSpPr>
          <p:nvPr>
            <p:ph type="title"/>
          </p:nvPr>
        </p:nvSpPr>
        <p:spPr/>
        <p:txBody>
          <a:bodyPr/>
          <a:lstStyle/>
          <a:p>
            <a:r>
              <a:rPr lang="en-GB" dirty="0"/>
              <a:t>What is qualitative content analysis?</a:t>
            </a:r>
            <a:endParaRPr lang="de-DE" dirty="0"/>
          </a:p>
        </p:txBody>
      </p:sp>
    </p:spTree>
    <p:extLst>
      <p:ext uri="{BB962C8B-B14F-4D97-AF65-F5344CB8AC3E}">
        <p14:creationId xmlns:p14="http://schemas.microsoft.com/office/powerpoint/2010/main" val="127039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E0239AB-DD7B-814E-ACAF-8E2FE27FFD30}"/>
              </a:ext>
            </a:extLst>
          </p:cNvPr>
          <p:cNvSpPr>
            <a:spLocks noGrp="1"/>
          </p:cNvSpPr>
          <p:nvPr>
            <p:ph type="title"/>
          </p:nvPr>
        </p:nvSpPr>
        <p:spPr/>
        <p:txBody>
          <a:bodyPr/>
          <a:lstStyle/>
          <a:p>
            <a:r>
              <a:rPr lang="en-US" dirty="0"/>
              <a:t>What types of categories can be distinguished?</a:t>
            </a:r>
            <a:endParaRPr lang="de-DE" dirty="0"/>
          </a:p>
        </p:txBody>
      </p:sp>
      <p:graphicFrame>
        <p:nvGraphicFramePr>
          <p:cNvPr id="4" name="Tabelle 4">
            <a:extLst>
              <a:ext uri="{FF2B5EF4-FFF2-40B4-BE49-F238E27FC236}">
                <a16:creationId xmlns:a16="http://schemas.microsoft.com/office/drawing/2014/main" id="{D50842A9-AB7A-E5DA-2F4E-541D72E65B6D}"/>
              </a:ext>
            </a:extLst>
          </p:cNvPr>
          <p:cNvGraphicFramePr>
            <a:graphicFrameLocks noGrp="1"/>
          </p:cNvGraphicFramePr>
          <p:nvPr>
            <p:ph idx="1"/>
            <p:extLst>
              <p:ext uri="{D42A27DB-BD31-4B8C-83A1-F6EECF244321}">
                <p14:modId xmlns:p14="http://schemas.microsoft.com/office/powerpoint/2010/main" val="3644263333"/>
              </p:ext>
            </p:extLst>
          </p:nvPr>
        </p:nvGraphicFramePr>
        <p:xfrm>
          <a:off x="680244" y="1768475"/>
          <a:ext cx="10831511" cy="4582383"/>
        </p:xfrm>
        <a:graphic>
          <a:graphicData uri="http://schemas.openxmlformats.org/drawingml/2006/table">
            <a:tbl>
              <a:tblPr firstRow="1">
                <a:tableStyleId>{EB344D84-9AFB-497E-A393-DC336BA19D2E}</a:tableStyleId>
              </a:tblPr>
              <a:tblGrid>
                <a:gridCol w="2612863">
                  <a:extLst>
                    <a:ext uri="{9D8B030D-6E8A-4147-A177-3AD203B41FA5}">
                      <a16:colId xmlns:a16="http://schemas.microsoft.com/office/drawing/2014/main" val="2236521505"/>
                    </a:ext>
                  </a:extLst>
                </a:gridCol>
                <a:gridCol w="4473956">
                  <a:extLst>
                    <a:ext uri="{9D8B030D-6E8A-4147-A177-3AD203B41FA5}">
                      <a16:colId xmlns:a16="http://schemas.microsoft.com/office/drawing/2014/main" val="1528837066"/>
                    </a:ext>
                  </a:extLst>
                </a:gridCol>
                <a:gridCol w="3744692">
                  <a:extLst>
                    <a:ext uri="{9D8B030D-6E8A-4147-A177-3AD203B41FA5}">
                      <a16:colId xmlns:a16="http://schemas.microsoft.com/office/drawing/2014/main" val="1095188635"/>
                    </a:ext>
                  </a:extLst>
                </a:gridCol>
              </a:tblGrid>
              <a:tr h="461813">
                <a:tc>
                  <a:txBody>
                    <a:bodyPr/>
                    <a:lstStyle/>
                    <a:p>
                      <a:pPr>
                        <a:spcBef>
                          <a:spcPts val="1200"/>
                        </a:spcBef>
                        <a:spcAft>
                          <a:spcPts val="1200"/>
                        </a:spcAft>
                      </a:pPr>
                      <a:r>
                        <a:rPr lang="en-GB" sz="1400" b="1" noProof="0" dirty="0">
                          <a:solidFill>
                            <a:schemeClr val="tx1"/>
                          </a:solidFill>
                        </a:rPr>
                        <a:t>TYPE OF CATEGORY</a:t>
                      </a:r>
                      <a:endParaRPr lang="en-GB" sz="1400" b="1" noProof="0" dirty="0">
                        <a:solidFill>
                          <a:schemeClr val="tx1"/>
                        </a:solidFill>
                        <a:latin typeface="Nunito" panose="00000500000000000000" pitchFamily="2" charset="0"/>
                      </a:endParaRPr>
                    </a:p>
                  </a:txBody>
                  <a:tcPr marL="77762" marR="77762" marT="91844" marB="91844"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1200"/>
                        </a:spcBef>
                        <a:spcAft>
                          <a:spcPts val="1200"/>
                        </a:spcAft>
                      </a:pPr>
                      <a:r>
                        <a:rPr lang="en-GB" sz="1400" b="1" kern="1200" noProof="0" dirty="0">
                          <a:solidFill>
                            <a:schemeClr val="tx1"/>
                          </a:solidFill>
                        </a:rPr>
                        <a:t>WHAT FOR?</a:t>
                      </a:r>
                      <a:endParaRPr lang="en-GB" sz="1400" b="1" kern="1200" noProof="0" dirty="0">
                        <a:solidFill>
                          <a:schemeClr val="tx1"/>
                        </a:solidFill>
                        <a:latin typeface="Nunito" panose="00000500000000000000" pitchFamily="2" charset="0"/>
                        <a:ea typeface="+mn-ea"/>
                        <a:cs typeface="+mn-cs"/>
                      </a:endParaRPr>
                    </a:p>
                  </a:txBody>
                  <a:tcPr marL="77762" marR="77762" marT="91844" marB="91844"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1200"/>
                        </a:spcBef>
                        <a:spcAft>
                          <a:spcPts val="1200"/>
                        </a:spcAft>
                      </a:pPr>
                      <a:r>
                        <a:rPr lang="en-GB" sz="1400" b="1" kern="1200" noProof="0" dirty="0">
                          <a:solidFill>
                            <a:schemeClr val="tx1"/>
                          </a:solidFill>
                        </a:rPr>
                        <a:t>EXAMPLE</a:t>
                      </a:r>
                      <a:endParaRPr lang="en-GB" sz="1400" b="1" kern="1200" noProof="0" dirty="0">
                        <a:solidFill>
                          <a:schemeClr val="tx1"/>
                        </a:solidFill>
                        <a:latin typeface="Nunito" panose="00000500000000000000" pitchFamily="2" charset="0"/>
                        <a:ea typeface="+mn-ea"/>
                        <a:cs typeface="+mn-cs"/>
                      </a:endParaRPr>
                    </a:p>
                  </a:txBody>
                  <a:tcPr marL="77762" marR="77762" marT="91844" marB="91844"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96441366"/>
                  </a:ext>
                </a:extLst>
              </a:tr>
              <a:tr h="461813">
                <a:tc>
                  <a:txBody>
                    <a:bodyPr/>
                    <a:lstStyle/>
                    <a:p>
                      <a:pPr>
                        <a:spcBef>
                          <a:spcPts val="1200"/>
                        </a:spcBef>
                        <a:spcAft>
                          <a:spcPts val="1200"/>
                        </a:spcAft>
                      </a:pPr>
                      <a:r>
                        <a:rPr lang="en-GB" sz="1400" b="1" noProof="0" dirty="0"/>
                        <a:t>Factual categories</a:t>
                      </a:r>
                      <a:endParaRPr lang="en-GB" sz="1400" b="1" noProof="0" dirty="0">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spcBef>
                          <a:spcPts val="1200"/>
                        </a:spcBef>
                        <a:spcAft>
                          <a:spcPts val="1200"/>
                        </a:spcAft>
                      </a:pPr>
                      <a:r>
                        <a:rPr lang="en-GB" sz="1400" kern="1200" noProof="0" dirty="0">
                          <a:solidFill>
                            <a:schemeClr val="tx1"/>
                          </a:solidFill>
                        </a:rPr>
                        <a:t>Capturing</a:t>
                      </a:r>
                      <a:r>
                        <a:rPr lang="en-GB" sz="1400" noProof="0" dirty="0">
                          <a:solidFill>
                            <a:schemeClr val="tx1"/>
                          </a:solidFill>
                        </a:rPr>
                        <a:t> facts mentioned</a:t>
                      </a:r>
                      <a:endParaRPr lang="en-GB" sz="1400" noProof="0" dirty="0">
                        <a:solidFill>
                          <a:schemeClr val="tx1"/>
                        </a:solidFill>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spcBef>
                          <a:spcPts val="1200"/>
                        </a:spcBef>
                        <a:spcAft>
                          <a:spcPts val="1200"/>
                        </a:spcAft>
                      </a:pPr>
                      <a:r>
                        <a:rPr lang="en-GB" sz="1400" noProof="0" dirty="0">
                          <a:solidFill>
                            <a:schemeClr val="tx1"/>
                          </a:solidFill>
                        </a:rPr>
                        <a:t>Second degree; Baker</a:t>
                      </a:r>
                      <a:endParaRPr lang="en-GB" sz="1400" noProof="0" dirty="0">
                        <a:solidFill>
                          <a:schemeClr val="tx1"/>
                        </a:solidFill>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95088334"/>
                  </a:ext>
                </a:extLst>
              </a:tr>
              <a:tr h="461813">
                <a:tc>
                  <a:txBody>
                    <a:bodyPr/>
                    <a:lstStyle/>
                    <a:p>
                      <a:pPr>
                        <a:spcBef>
                          <a:spcPts val="1200"/>
                        </a:spcBef>
                        <a:spcAft>
                          <a:spcPts val="1200"/>
                        </a:spcAft>
                      </a:pPr>
                      <a:r>
                        <a:rPr lang="en-GB" sz="1400" b="1" noProof="0" dirty="0"/>
                        <a:t>Thematic categories</a:t>
                      </a:r>
                      <a:endParaRPr lang="en-GB" sz="1400" b="1" noProof="0" dirty="0">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Capturing contents and topics addressed</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Learning behaviour</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8810987"/>
                  </a:ext>
                </a:extLst>
              </a:tr>
              <a:tr h="674846">
                <a:tc>
                  <a:txBody>
                    <a:bodyPr/>
                    <a:lstStyle/>
                    <a:p>
                      <a:pPr>
                        <a:spcBef>
                          <a:spcPts val="1200"/>
                        </a:spcBef>
                        <a:spcAft>
                          <a:spcPts val="1200"/>
                        </a:spcAft>
                      </a:pPr>
                      <a:r>
                        <a:rPr lang="en-GB" sz="1400" b="1" noProof="0" dirty="0"/>
                        <a:t>Evaluative, scaling categories</a:t>
                      </a:r>
                      <a:endParaRPr lang="en-GB" sz="1400" b="1" noProof="0" dirty="0">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Evaluating contents by the researchers</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Motivation to study </a:t>
                      </a:r>
                      <a:br>
                        <a:rPr lang="en-GB" sz="1400" kern="1200" noProof="0" dirty="0">
                          <a:solidFill>
                            <a:schemeClr val="tx1"/>
                          </a:solidFill>
                        </a:rPr>
                      </a:br>
                      <a:r>
                        <a:rPr lang="en-GB" sz="1400" kern="1200" noProof="0" dirty="0">
                          <a:solidFill>
                            <a:schemeClr val="tx1"/>
                          </a:solidFill>
                        </a:rPr>
                        <a:t>(e.g., with characteristics low, medium, high)</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5336124"/>
                  </a:ext>
                </a:extLst>
              </a:tr>
              <a:tr h="461813">
                <a:tc>
                  <a:txBody>
                    <a:bodyPr/>
                    <a:lstStyle/>
                    <a:p>
                      <a:pPr>
                        <a:spcBef>
                          <a:spcPts val="1200"/>
                        </a:spcBef>
                        <a:spcAft>
                          <a:spcPts val="1200"/>
                        </a:spcAft>
                      </a:pPr>
                      <a:r>
                        <a:rPr lang="en-GB" sz="1400" b="1" noProof="0" dirty="0"/>
                        <a:t>Analytical categories</a:t>
                      </a:r>
                      <a:endParaRPr lang="en-GB" sz="1400" b="1" noProof="0" dirty="0">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Labelling and explaining of “what is going on”</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Cost-benefit analysis</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71316129"/>
                  </a:ext>
                </a:extLst>
              </a:tr>
              <a:tr h="674846">
                <a:tc>
                  <a:txBody>
                    <a:bodyPr/>
                    <a:lstStyle/>
                    <a:p>
                      <a:pPr>
                        <a:spcBef>
                          <a:spcPts val="1200"/>
                        </a:spcBef>
                        <a:spcAft>
                          <a:spcPts val="1200"/>
                        </a:spcAft>
                      </a:pPr>
                      <a:r>
                        <a:rPr lang="en-GB" sz="1400" b="1" noProof="0" dirty="0"/>
                        <a:t>Theoretical categories</a:t>
                      </a:r>
                      <a:endParaRPr lang="en-GB" sz="1400" b="1" noProof="0" dirty="0">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Analytical category with reference to existing theory</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Rational choice decision</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6469732"/>
                  </a:ext>
                </a:extLst>
              </a:tr>
              <a:tr h="461813">
                <a:tc>
                  <a:txBody>
                    <a:bodyPr/>
                    <a:lstStyle/>
                    <a:p>
                      <a:pPr>
                        <a:spcBef>
                          <a:spcPts val="1200"/>
                        </a:spcBef>
                        <a:spcAft>
                          <a:spcPts val="1200"/>
                        </a:spcAft>
                      </a:pPr>
                      <a:r>
                        <a:rPr lang="en-GB" sz="1400" b="1" noProof="0" dirty="0"/>
                        <a:t>Natural categories</a:t>
                      </a:r>
                      <a:endParaRPr lang="en-GB" sz="1400" b="1" noProof="0" dirty="0">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GB" sz="1400" kern="1200" noProof="0" dirty="0">
                          <a:solidFill>
                            <a:schemeClr val="tx1"/>
                          </a:solidFill>
                        </a:rPr>
                        <a:t>Adoption of formulations from the data material</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r>
                        <a:rPr lang="en-GB" sz="1400" kern="1200" noProof="0" dirty="0">
                          <a:solidFill>
                            <a:schemeClr val="tx1"/>
                          </a:solidFill>
                        </a:rPr>
                        <a:t>“the eco-woman”</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5289402"/>
                  </a:ext>
                </a:extLst>
              </a:tr>
              <a:tr h="461813">
                <a:tc>
                  <a:txBody>
                    <a:bodyPr/>
                    <a:lstStyle/>
                    <a:p>
                      <a:pPr>
                        <a:spcBef>
                          <a:spcPts val="1200"/>
                        </a:spcBef>
                        <a:spcAft>
                          <a:spcPts val="1200"/>
                        </a:spcAft>
                      </a:pPr>
                      <a:r>
                        <a:rPr lang="en-GB" sz="1400" b="1" noProof="0" dirty="0"/>
                        <a:t>(Ordering categories)</a:t>
                      </a:r>
                      <a:endParaRPr lang="en-GB" sz="1400" b="1" noProof="0" dirty="0">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GB" sz="1400" kern="1200" noProof="0" dirty="0">
                          <a:solidFill>
                            <a:schemeClr val="tx1"/>
                          </a:solidFill>
                        </a:rPr>
                        <a:t>Structuring the category system itself</a:t>
                      </a: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1200"/>
                        </a:spcBef>
                        <a:spcAft>
                          <a:spcPts val="1200"/>
                        </a:spcAft>
                      </a:pPr>
                      <a:endParaRPr lang="en-GB" sz="1400" kern="1200" noProof="0" dirty="0">
                        <a:solidFill>
                          <a:schemeClr val="tx1"/>
                        </a:solidFill>
                        <a:latin typeface="+mn-lt"/>
                        <a:ea typeface="+mn-ea"/>
                        <a:cs typeface="+mn-cs"/>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3673699"/>
                  </a:ext>
                </a:extLst>
              </a:tr>
              <a:tr h="461813">
                <a:tc>
                  <a:txBody>
                    <a:bodyPr/>
                    <a:lstStyle/>
                    <a:p>
                      <a:pPr>
                        <a:spcBef>
                          <a:spcPts val="1200"/>
                        </a:spcBef>
                        <a:spcAft>
                          <a:spcPts val="1200"/>
                        </a:spcAft>
                      </a:pPr>
                      <a:r>
                        <a:rPr lang="en-GB" sz="1400" b="1" noProof="0" dirty="0"/>
                        <a:t>…</a:t>
                      </a:r>
                      <a:endParaRPr lang="en-GB" sz="1400" b="1" noProof="0" dirty="0">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spcBef>
                          <a:spcPts val="1200"/>
                        </a:spcBef>
                        <a:spcAft>
                          <a:spcPts val="1200"/>
                        </a:spcAft>
                      </a:pPr>
                      <a:endParaRPr lang="en-GB" sz="1400" noProof="0" dirty="0">
                        <a:solidFill>
                          <a:schemeClr val="tx1">
                            <a:lumMod val="50000"/>
                            <a:lumOff val="50000"/>
                          </a:schemeClr>
                        </a:solidFill>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spcBef>
                          <a:spcPts val="1200"/>
                        </a:spcBef>
                        <a:spcAft>
                          <a:spcPts val="1200"/>
                        </a:spcAft>
                      </a:pPr>
                      <a:endParaRPr lang="en-GB" sz="1400" noProof="0" dirty="0">
                        <a:solidFill>
                          <a:schemeClr val="tx1">
                            <a:lumMod val="50000"/>
                            <a:lumOff val="50000"/>
                          </a:schemeClr>
                        </a:solidFill>
                        <a:latin typeface="Nunito" panose="00000500000000000000" pitchFamily="2" charset="0"/>
                      </a:endParaRPr>
                    </a:p>
                  </a:txBody>
                  <a:tcPr marL="77762" marR="77762" marT="91844" marB="9184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6261442"/>
                  </a:ext>
                </a:extLst>
              </a:tr>
            </a:tbl>
          </a:graphicData>
        </a:graphic>
      </p:graphicFrame>
    </p:spTree>
    <p:extLst>
      <p:ext uri="{BB962C8B-B14F-4D97-AF65-F5344CB8AC3E}">
        <p14:creationId xmlns:p14="http://schemas.microsoft.com/office/powerpoint/2010/main" val="270692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9F023-09EF-CC87-4DCD-9641D1242A88}"/>
              </a:ext>
            </a:extLst>
          </p:cNvPr>
          <p:cNvSpPr>
            <a:spLocks noGrp="1"/>
          </p:cNvSpPr>
          <p:nvPr>
            <p:ph type="title"/>
          </p:nvPr>
        </p:nvSpPr>
        <p:spPr>
          <a:xfrm>
            <a:off x="0" y="1"/>
            <a:ext cx="4362450" cy="6858000"/>
          </a:xfrm>
        </p:spPr>
        <p:txBody>
          <a:bodyPr lIns="540000" rIns="540000"/>
          <a:lstStyle/>
          <a:p>
            <a:r>
              <a:rPr lang="en-US" dirty="0"/>
              <a:t>How does structuring QCA </a:t>
            </a:r>
            <a:br>
              <a:rPr lang="en-US" dirty="0"/>
            </a:br>
            <a:r>
              <a:rPr lang="en-US" dirty="0"/>
              <a:t>proceed?</a:t>
            </a:r>
          </a:p>
        </p:txBody>
      </p:sp>
      <p:pic>
        <p:nvPicPr>
          <p:cNvPr id="8" name="Grafik 7" descr="Ein Bild, das Diagramm enthält.&#10;&#10;Automatisch generierte Beschreibung">
            <a:extLst>
              <a:ext uri="{FF2B5EF4-FFF2-40B4-BE49-F238E27FC236}">
                <a16:creationId xmlns:a16="http://schemas.microsoft.com/office/drawing/2014/main" id="{6F787D17-EC0B-78FD-1DA0-03D1E9BE1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002" y="648201"/>
            <a:ext cx="7130249" cy="5561597"/>
          </a:xfrm>
          <a:prstGeom prst="rect">
            <a:avLst/>
          </a:prstGeom>
        </p:spPr>
      </p:pic>
    </p:spTree>
    <p:extLst>
      <p:ext uri="{BB962C8B-B14F-4D97-AF65-F5344CB8AC3E}">
        <p14:creationId xmlns:p14="http://schemas.microsoft.com/office/powerpoint/2010/main" val="370664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9F023-09EF-CC87-4DCD-9641D1242A88}"/>
              </a:ext>
            </a:extLst>
          </p:cNvPr>
          <p:cNvSpPr>
            <a:spLocks noGrp="1"/>
          </p:cNvSpPr>
          <p:nvPr>
            <p:ph type="title"/>
          </p:nvPr>
        </p:nvSpPr>
        <p:spPr/>
        <p:txBody>
          <a:bodyPr/>
          <a:lstStyle/>
          <a:p>
            <a:r>
              <a:rPr lang="en-US" dirty="0"/>
              <a:t>Analysis options after coding in structuring QCA</a:t>
            </a:r>
          </a:p>
        </p:txBody>
      </p:sp>
      <p:pic>
        <p:nvPicPr>
          <p:cNvPr id="3" name="Grafik 2" descr="Ein Bild, das Diagramm enthält.&#10;&#10;Automatisch generierte Beschreibung">
            <a:extLst>
              <a:ext uri="{FF2B5EF4-FFF2-40B4-BE49-F238E27FC236}">
                <a16:creationId xmlns:a16="http://schemas.microsoft.com/office/drawing/2014/main" id="{219AC79C-0A33-0CAD-AD68-915C9A9C3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000" y="2226610"/>
            <a:ext cx="9360000" cy="3499976"/>
          </a:xfrm>
          <a:prstGeom prst="rect">
            <a:avLst/>
          </a:prstGeom>
        </p:spPr>
      </p:pic>
    </p:spTree>
    <p:extLst>
      <p:ext uri="{BB962C8B-B14F-4D97-AF65-F5344CB8AC3E}">
        <p14:creationId xmlns:p14="http://schemas.microsoft.com/office/powerpoint/2010/main" val="428650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9F023-09EF-CC87-4DCD-9641D1242A88}"/>
              </a:ext>
            </a:extLst>
          </p:cNvPr>
          <p:cNvSpPr>
            <a:spLocks noGrp="1"/>
          </p:cNvSpPr>
          <p:nvPr>
            <p:ph type="title"/>
          </p:nvPr>
        </p:nvSpPr>
        <p:spPr/>
        <p:txBody>
          <a:bodyPr/>
          <a:lstStyle/>
          <a:p>
            <a:r>
              <a:rPr lang="en-US" dirty="0"/>
              <a:t>How does evaluative QCA proceed?</a:t>
            </a:r>
          </a:p>
        </p:txBody>
      </p:sp>
      <p:pic>
        <p:nvPicPr>
          <p:cNvPr id="4" name="Grafik 3" descr="Ein Bild, das Diagramm enthält.&#10;&#10;Automatisch generierte Beschreibung">
            <a:extLst>
              <a:ext uri="{FF2B5EF4-FFF2-40B4-BE49-F238E27FC236}">
                <a16:creationId xmlns:a16="http://schemas.microsoft.com/office/drawing/2014/main" id="{FC16E917-3C93-1489-9169-F6F9A94C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328" y="638021"/>
            <a:ext cx="7128000" cy="5581957"/>
          </a:xfrm>
          <a:prstGeom prst="rect">
            <a:avLst/>
          </a:prstGeom>
        </p:spPr>
      </p:pic>
    </p:spTree>
    <p:extLst>
      <p:ext uri="{BB962C8B-B14F-4D97-AF65-F5344CB8AC3E}">
        <p14:creationId xmlns:p14="http://schemas.microsoft.com/office/powerpoint/2010/main" val="21989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9F023-09EF-CC87-4DCD-9641D1242A88}"/>
              </a:ext>
            </a:extLst>
          </p:cNvPr>
          <p:cNvSpPr>
            <a:spLocks noGrp="1"/>
          </p:cNvSpPr>
          <p:nvPr>
            <p:ph type="title"/>
          </p:nvPr>
        </p:nvSpPr>
        <p:spPr/>
        <p:txBody>
          <a:bodyPr/>
          <a:lstStyle/>
          <a:p>
            <a:r>
              <a:rPr lang="en-US" dirty="0"/>
              <a:t>Analysis options after coding in evaluative QCA</a:t>
            </a:r>
          </a:p>
        </p:txBody>
      </p:sp>
      <p:pic>
        <p:nvPicPr>
          <p:cNvPr id="5" name="Grafik 4" descr="Ein Bild, das Diagramm enthält.&#10;&#10;Automatisch generierte Beschreibung">
            <a:extLst>
              <a:ext uri="{FF2B5EF4-FFF2-40B4-BE49-F238E27FC236}">
                <a16:creationId xmlns:a16="http://schemas.microsoft.com/office/drawing/2014/main" id="{414C1B23-1EAB-AE19-7680-569B43744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000" y="2226440"/>
            <a:ext cx="9360000" cy="3499516"/>
          </a:xfrm>
          <a:prstGeom prst="rect">
            <a:avLst/>
          </a:prstGeom>
        </p:spPr>
      </p:pic>
    </p:spTree>
    <p:extLst>
      <p:ext uri="{BB962C8B-B14F-4D97-AF65-F5344CB8AC3E}">
        <p14:creationId xmlns:p14="http://schemas.microsoft.com/office/powerpoint/2010/main" val="219468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9F023-09EF-CC87-4DCD-9641D1242A88}"/>
              </a:ext>
            </a:extLst>
          </p:cNvPr>
          <p:cNvSpPr>
            <a:spLocks noGrp="1"/>
          </p:cNvSpPr>
          <p:nvPr>
            <p:ph type="title"/>
          </p:nvPr>
        </p:nvSpPr>
        <p:spPr>
          <a:xfrm>
            <a:off x="0" y="1"/>
            <a:ext cx="4800600" cy="6858000"/>
          </a:xfrm>
        </p:spPr>
        <p:txBody>
          <a:bodyPr>
            <a:normAutofit/>
          </a:bodyPr>
          <a:lstStyle/>
          <a:p>
            <a:r>
              <a:rPr lang="en-US" dirty="0"/>
              <a:t>How does </a:t>
            </a:r>
            <a:br>
              <a:rPr lang="en-US" dirty="0"/>
            </a:br>
            <a:r>
              <a:rPr lang="en-US" dirty="0"/>
              <a:t>type-building QCA </a:t>
            </a:r>
            <a:br>
              <a:rPr lang="en-US" dirty="0"/>
            </a:br>
            <a:r>
              <a:rPr lang="en-US" dirty="0"/>
              <a:t>proceed?</a:t>
            </a:r>
          </a:p>
        </p:txBody>
      </p:sp>
      <p:pic>
        <p:nvPicPr>
          <p:cNvPr id="5" name="Grafik 4" descr="Ein Bild, das Diagramm enthält.&#10;&#10;Automatisch generierte Beschreibung">
            <a:extLst>
              <a:ext uri="{FF2B5EF4-FFF2-40B4-BE49-F238E27FC236}">
                <a16:creationId xmlns:a16="http://schemas.microsoft.com/office/drawing/2014/main" id="{9FBD9C61-9D16-74D2-7C88-D1881A729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366" y="971481"/>
            <a:ext cx="6840000" cy="5143940"/>
          </a:xfrm>
          <a:prstGeom prst="rect">
            <a:avLst/>
          </a:prstGeom>
        </p:spPr>
      </p:pic>
    </p:spTree>
    <p:extLst>
      <p:ext uri="{BB962C8B-B14F-4D97-AF65-F5344CB8AC3E}">
        <p14:creationId xmlns:p14="http://schemas.microsoft.com/office/powerpoint/2010/main" val="288567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9F023-09EF-CC87-4DCD-9641D1242A88}"/>
              </a:ext>
            </a:extLst>
          </p:cNvPr>
          <p:cNvSpPr>
            <a:spLocks noGrp="1"/>
          </p:cNvSpPr>
          <p:nvPr>
            <p:ph type="title"/>
          </p:nvPr>
        </p:nvSpPr>
        <p:spPr/>
        <p:txBody>
          <a:bodyPr/>
          <a:lstStyle/>
          <a:p>
            <a:r>
              <a:rPr lang="en-US" dirty="0"/>
              <a:t>Analysis options after creating a typology</a:t>
            </a:r>
          </a:p>
        </p:txBody>
      </p:sp>
      <p:pic>
        <p:nvPicPr>
          <p:cNvPr id="4" name="Grafik 3" descr="Ein Bild, das Diagramm enthält.&#10;&#10;Automatisch generierte Beschreibung">
            <a:extLst>
              <a:ext uri="{FF2B5EF4-FFF2-40B4-BE49-F238E27FC236}">
                <a16:creationId xmlns:a16="http://schemas.microsoft.com/office/drawing/2014/main" id="{A533E153-2793-FA1F-836E-2A2782971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000" y="2165119"/>
            <a:ext cx="9360000" cy="3466666"/>
          </a:xfrm>
          <a:prstGeom prst="rect">
            <a:avLst/>
          </a:prstGeom>
        </p:spPr>
      </p:pic>
    </p:spTree>
    <p:extLst>
      <p:ext uri="{BB962C8B-B14F-4D97-AF65-F5344CB8AC3E}">
        <p14:creationId xmlns:p14="http://schemas.microsoft.com/office/powerpoint/2010/main" val="188271089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Breitbild</PresentationFormat>
  <Paragraphs>37</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Nunito</vt:lpstr>
      <vt:lpstr>Office</vt:lpstr>
      <vt:lpstr>Welcome  to the world of  qualitative content analysis!  Definition, Categories, Process   Udo Kuckartz &amp; Stefan Rädiker March 2023  qca-method.net</vt:lpstr>
      <vt:lpstr>What is qualitative content analysis?</vt:lpstr>
      <vt:lpstr>What types of categories can be distinguished?</vt:lpstr>
      <vt:lpstr>How does structuring QCA  proceed?</vt:lpstr>
      <vt:lpstr>Analysis options after coding in structuring QCA</vt:lpstr>
      <vt:lpstr>How does evaluative QCA proceed?</vt:lpstr>
      <vt:lpstr>Analysis options after coding in evaluative QCA</vt:lpstr>
      <vt:lpstr>How does  type-building QCA  proceed?</vt:lpstr>
      <vt:lpstr>Analysis options after creating a typology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Content Analysis</dc:title>
  <dc:creator>Udo Kuckartz; Stefan Rädiker</dc:creator>
  <cp:lastModifiedBy>Stefan Rädiker</cp:lastModifiedBy>
  <cp:revision>10</cp:revision>
  <dcterms:created xsi:type="dcterms:W3CDTF">2022-12-15T10:50:55Z</dcterms:created>
  <dcterms:modified xsi:type="dcterms:W3CDTF">2023-03-28T11:03:49Z</dcterms:modified>
</cp:coreProperties>
</file>