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1" r:id="rId4"/>
    <p:sldId id="272" r:id="rId5"/>
    <p:sldId id="268" r:id="rId6"/>
    <p:sldId id="270"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9319"/>
    <a:srgbClr val="B3BB1F"/>
    <a:srgbClr val="DFDDDD"/>
    <a:srgbClr val="F3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286D0B-7FAC-EB70-975B-394899ABC41F}"/>
              </a:ext>
            </a:extLst>
          </p:cNvPr>
          <p:cNvSpPr>
            <a:spLocks noGrp="1"/>
          </p:cNvSpPr>
          <p:nvPr>
            <p:ph type="ctrTitle"/>
          </p:nvPr>
        </p:nvSpPr>
        <p:spPr>
          <a:xfrm>
            <a:off x="0" y="0"/>
            <a:ext cx="6381946" cy="6858000"/>
          </a:xfrm>
          <a:solidFill>
            <a:srgbClr val="B3BB1F"/>
          </a:solidFill>
        </p:spPr>
        <p:txBody>
          <a:bodyPr anchor="ctr" anchorCtr="0">
            <a:normAutofit/>
          </a:bodyPr>
          <a:lstStyle>
            <a:lvl1pPr algn="ctr">
              <a:defRPr sz="4800">
                <a:solidFill>
                  <a:schemeClr val="bg1"/>
                </a:solidFill>
              </a:defRPr>
            </a:lvl1pPr>
          </a:lstStyle>
          <a:p>
            <a:r>
              <a:rPr lang="de-DE"/>
              <a:t>Mastertitelformat bearbeiten</a:t>
            </a:r>
          </a:p>
        </p:txBody>
      </p:sp>
    </p:spTree>
    <p:extLst>
      <p:ext uri="{BB962C8B-B14F-4D97-AF65-F5344CB8AC3E}">
        <p14:creationId xmlns:p14="http://schemas.microsoft.com/office/powerpoint/2010/main" val="51916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A24D02-C6E1-B827-0A57-BA482A7642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B31E76D-3ED3-144A-C2F6-E3D6AC642F1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1F863E4-19C0-06B3-6ABD-BAC7E57BF5B9}"/>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5" name="Fußzeilenplatzhalter 4">
            <a:extLst>
              <a:ext uri="{FF2B5EF4-FFF2-40B4-BE49-F238E27FC236}">
                <a16:creationId xmlns:a16="http://schemas.microsoft.com/office/drawing/2014/main" id="{CB5A8DF6-73E5-8D21-FB62-EAB85C0CCA8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49D906-BE51-6498-4E5B-0C0735CDD6D8}"/>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141560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291F99E-8406-56B0-ADFC-C79248FC151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7CE05D1-98D0-A3CF-5B54-A9EBBD091AD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98BE16E-C9A7-5733-2F27-FA80D8A09967}"/>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5" name="Fußzeilenplatzhalter 4">
            <a:extLst>
              <a:ext uri="{FF2B5EF4-FFF2-40B4-BE49-F238E27FC236}">
                <a16:creationId xmlns:a16="http://schemas.microsoft.com/office/drawing/2014/main" id="{90C6CCED-EEF1-3850-BC2B-DAE02560429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967C88C-2BEA-CE9A-1E9C-2ED1DEE3F3B9}"/>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402749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Pr>
        <a:gradFill>
          <a:gsLst>
            <a:gs pos="100000">
              <a:schemeClr val="bg1">
                <a:lumMod val="85000"/>
              </a:schemeClr>
            </a:gs>
            <a:gs pos="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D70A48B-CE4D-3C86-F503-D2A77EE4E17F}"/>
              </a:ext>
            </a:extLst>
          </p:cNvPr>
          <p:cNvSpPr>
            <a:spLocks noGrp="1"/>
          </p:cNvSpPr>
          <p:nvPr>
            <p:ph idx="1"/>
          </p:nvPr>
        </p:nvSpPr>
        <p:spPr>
          <a:xfrm>
            <a:off x="659876" y="1825625"/>
            <a:ext cx="10831398" cy="435133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 6">
            <a:extLst>
              <a:ext uri="{FF2B5EF4-FFF2-40B4-BE49-F238E27FC236}">
                <a16:creationId xmlns:a16="http://schemas.microsoft.com/office/drawing/2014/main" id="{7891438A-D428-BF16-3B20-DA0029EF2813}"/>
              </a:ext>
            </a:extLst>
          </p:cNvPr>
          <p:cNvSpPr>
            <a:spLocks noGrp="1"/>
          </p:cNvSpPr>
          <p:nvPr>
            <p:ph type="title"/>
          </p:nvPr>
        </p:nvSpPr>
        <p:spPr>
          <a:xfrm>
            <a:off x="0" y="1"/>
            <a:ext cx="12192000" cy="1180406"/>
          </a:xfrm>
          <a:solidFill>
            <a:srgbClr val="B3BB1F"/>
          </a:solidFill>
        </p:spPr>
        <p:txBody>
          <a:bodyPr lIns="720000">
            <a:normAutofit/>
          </a:bodyPr>
          <a:lstStyle>
            <a:lvl1pPr>
              <a:defRPr sz="4000">
                <a:solidFill>
                  <a:schemeClr val="bg1"/>
                </a:solidFill>
              </a:defRPr>
            </a:lvl1pPr>
          </a:lstStyle>
          <a:p>
            <a:r>
              <a:rPr lang="de-DE" dirty="0"/>
              <a:t>Mastertitelformat bearbeiten</a:t>
            </a:r>
          </a:p>
        </p:txBody>
      </p:sp>
    </p:spTree>
    <p:extLst>
      <p:ext uri="{BB962C8B-B14F-4D97-AF65-F5344CB8AC3E}">
        <p14:creationId xmlns:p14="http://schemas.microsoft.com/office/powerpoint/2010/main" val="3774450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bg>
      <p:bgPr>
        <a:gradFill>
          <a:gsLst>
            <a:gs pos="100000">
              <a:schemeClr val="bg1">
                <a:lumMod val="85000"/>
              </a:schemeClr>
            </a:gs>
            <a:gs pos="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D12510-118D-DDA0-58AA-4B250C748A4C}"/>
              </a:ext>
            </a:extLst>
          </p:cNvPr>
          <p:cNvSpPr>
            <a:spLocks noGrp="1"/>
          </p:cNvSpPr>
          <p:nvPr>
            <p:ph type="title"/>
          </p:nvPr>
        </p:nvSpPr>
        <p:spPr>
          <a:xfrm>
            <a:off x="0" y="1"/>
            <a:ext cx="4222865" cy="6858000"/>
          </a:xfrm>
          <a:solidFill>
            <a:srgbClr val="B3BB1F"/>
          </a:solidFill>
        </p:spPr>
        <p:txBody>
          <a:bodyPr lIns="540000" rIns="540000">
            <a:normAutofit/>
          </a:bodyPr>
          <a:lstStyle>
            <a:lvl1pPr>
              <a:defRPr sz="4000">
                <a:solidFill>
                  <a:schemeClr val="bg1"/>
                </a:solidFill>
              </a:defRPr>
            </a:lvl1pPr>
          </a:lstStyle>
          <a:p>
            <a:r>
              <a:rPr lang="de-DE" dirty="0"/>
              <a:t>Mastertitelformat bearbeiten</a:t>
            </a:r>
          </a:p>
        </p:txBody>
      </p:sp>
    </p:spTree>
    <p:extLst>
      <p:ext uri="{BB962C8B-B14F-4D97-AF65-F5344CB8AC3E}">
        <p14:creationId xmlns:p14="http://schemas.microsoft.com/office/powerpoint/2010/main" val="10429485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6CEE4-AFD6-8B5C-4E77-B3F740445DB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66850A5-EF52-013B-4D4F-462A74E8CB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9A56674-B816-7C1B-1E04-DA82A0F39BBF}"/>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5" name="Fußzeilenplatzhalter 4">
            <a:extLst>
              <a:ext uri="{FF2B5EF4-FFF2-40B4-BE49-F238E27FC236}">
                <a16:creationId xmlns:a16="http://schemas.microsoft.com/office/drawing/2014/main" id="{AD48BDF7-6392-043B-80A1-2303B7E06DB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0109F80-4782-9474-8CE1-4D269A28A7BD}"/>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151446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A1BDF-1F97-3AAF-DA9F-2AFD9DA67DC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5851866-6465-2B32-31A0-09A99BD0F3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D614EB-ACA9-4938-84AF-9E6A51F34C4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96CB780-908C-D24F-ED38-829108EF91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761175F-66E9-01C3-663E-EF28010B92A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BD97FD1-1CD3-F6AE-D1BF-B7AEDAD15EDA}"/>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8" name="Fußzeilenplatzhalter 7">
            <a:extLst>
              <a:ext uri="{FF2B5EF4-FFF2-40B4-BE49-F238E27FC236}">
                <a16:creationId xmlns:a16="http://schemas.microsoft.com/office/drawing/2014/main" id="{26C7F140-0ADF-E56B-2535-86F8A7F343D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F1EA6D7-8CF1-3926-2F39-FAC9F86FB9F6}"/>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224047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C02F1-4552-EA2A-8DAD-E5626E0D451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F79C30-6517-6B01-8481-08664986BBFB}"/>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4" name="Fußzeilenplatzhalter 3">
            <a:extLst>
              <a:ext uri="{FF2B5EF4-FFF2-40B4-BE49-F238E27FC236}">
                <a16:creationId xmlns:a16="http://schemas.microsoft.com/office/drawing/2014/main" id="{90C52380-AD0B-92C2-E7AA-18BC51B9E83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CF65948-0DFC-59B7-C318-217BC32CBEE3}"/>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154392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2075EEB-FF03-EF24-0EB1-C92EDD6D1C7D}"/>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3" name="Fußzeilenplatzhalter 2">
            <a:extLst>
              <a:ext uri="{FF2B5EF4-FFF2-40B4-BE49-F238E27FC236}">
                <a16:creationId xmlns:a16="http://schemas.microsoft.com/office/drawing/2014/main" id="{76B6660C-5780-931F-A100-2CAAA169474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565AFD4-ACDD-F3AF-DEA1-8E9B532D5B99}"/>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139781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A7371-9F61-456F-7091-86A3F69D44D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3DF8D10-2D0B-D692-AD34-781D9B7578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BD3B682-C5EE-3632-02D8-94EA1C6867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342DD44-DFD3-ADBC-69EB-D281A2E7555A}"/>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6" name="Fußzeilenplatzhalter 5">
            <a:extLst>
              <a:ext uri="{FF2B5EF4-FFF2-40B4-BE49-F238E27FC236}">
                <a16:creationId xmlns:a16="http://schemas.microsoft.com/office/drawing/2014/main" id="{5DBBFD6D-C1AF-D5A1-74F9-B87810FFC68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F4442B3-D872-FE26-3705-29F907F308F8}"/>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3994292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02F5A-B27D-724A-51FD-BC6AB146001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1AC5E4F-D334-7F87-640E-E70CC53A15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B50DCBA-C353-B424-32C2-BBD5992D4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73F9B5D-46E1-A73E-8C6D-C378EB4D3004}"/>
              </a:ext>
            </a:extLst>
          </p:cNvPr>
          <p:cNvSpPr>
            <a:spLocks noGrp="1"/>
          </p:cNvSpPr>
          <p:nvPr>
            <p:ph type="dt" sz="half" idx="10"/>
          </p:nvPr>
        </p:nvSpPr>
        <p:spPr/>
        <p:txBody>
          <a:bodyPr/>
          <a:lstStyle/>
          <a:p>
            <a:fld id="{DF1DDEA3-46EB-4FCD-A25A-004004F27280}" type="datetimeFigureOut">
              <a:rPr lang="de-DE" smtClean="0"/>
              <a:t>28.03.2023</a:t>
            </a:fld>
            <a:endParaRPr lang="de-DE"/>
          </a:p>
        </p:txBody>
      </p:sp>
      <p:sp>
        <p:nvSpPr>
          <p:cNvPr id="6" name="Fußzeilenplatzhalter 5">
            <a:extLst>
              <a:ext uri="{FF2B5EF4-FFF2-40B4-BE49-F238E27FC236}">
                <a16:creationId xmlns:a16="http://schemas.microsoft.com/office/drawing/2014/main" id="{B8686646-8B68-7005-E42E-4EACDBB170E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01B989D-823F-B84F-AC13-28FD4AB486DF}"/>
              </a:ext>
            </a:extLst>
          </p:cNvPr>
          <p:cNvSpPr>
            <a:spLocks noGrp="1"/>
          </p:cNvSpPr>
          <p:nvPr>
            <p:ph type="sldNum" sz="quarter" idx="12"/>
          </p:nvPr>
        </p:nvSpPr>
        <p:spPr/>
        <p:txBody>
          <a:bodyPr/>
          <a:lstStyle/>
          <a:p>
            <a:fld id="{1D789F25-9D54-4092-909B-96C4FB7AA21E}" type="slidenum">
              <a:rPr lang="de-DE" smtClean="0"/>
              <a:t>‹Nr.›</a:t>
            </a:fld>
            <a:endParaRPr lang="de-DE"/>
          </a:p>
        </p:txBody>
      </p:sp>
    </p:spTree>
    <p:extLst>
      <p:ext uri="{BB962C8B-B14F-4D97-AF65-F5344CB8AC3E}">
        <p14:creationId xmlns:p14="http://schemas.microsoft.com/office/powerpoint/2010/main" val="45837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0D9F2D0-5FAA-B201-7A81-A82A0E78A2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C23BC3CC-E6FE-60D9-4F61-ED890363F2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0401D67-66F6-3DB4-386B-FF29C39E47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DDEA3-46EB-4FCD-A25A-004004F27280}" type="datetimeFigureOut">
              <a:rPr lang="de-DE" smtClean="0"/>
              <a:t>28.03.2023</a:t>
            </a:fld>
            <a:endParaRPr lang="de-DE"/>
          </a:p>
        </p:txBody>
      </p:sp>
      <p:sp>
        <p:nvSpPr>
          <p:cNvPr id="5" name="Fußzeilenplatzhalter 4">
            <a:extLst>
              <a:ext uri="{FF2B5EF4-FFF2-40B4-BE49-F238E27FC236}">
                <a16:creationId xmlns:a16="http://schemas.microsoft.com/office/drawing/2014/main" id="{14C79ED7-44C9-4B8F-5DCF-3232A58C53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3AEFFC8-7AB1-4E59-A1E6-3574CFDEEC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89F25-9D54-4092-909B-96C4FB7AA21E}" type="slidenum">
              <a:rPr lang="de-DE" smtClean="0"/>
              <a:t>‹Nr.›</a:t>
            </a:fld>
            <a:endParaRPr lang="de-DE"/>
          </a:p>
        </p:txBody>
      </p:sp>
    </p:spTree>
    <p:extLst>
      <p:ext uri="{BB962C8B-B14F-4D97-AF65-F5344CB8AC3E}">
        <p14:creationId xmlns:p14="http://schemas.microsoft.com/office/powerpoint/2010/main" val="3279792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qca-method.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qca-method.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EAEA7F-CE45-A2CD-717B-FA078CC05A1E}"/>
              </a:ext>
            </a:extLst>
          </p:cNvPr>
          <p:cNvSpPr>
            <a:spLocks noGrp="1"/>
          </p:cNvSpPr>
          <p:nvPr>
            <p:ph type="ctrTitle"/>
          </p:nvPr>
        </p:nvSpPr>
        <p:spPr>
          <a:xfrm>
            <a:off x="0" y="0"/>
            <a:ext cx="6182686" cy="6858000"/>
          </a:xfrm>
        </p:spPr>
        <p:txBody>
          <a:bodyPr>
            <a:noAutofit/>
          </a:bodyPr>
          <a:lstStyle/>
          <a:p>
            <a:r>
              <a:rPr lang="en-US" sz="4000" dirty="0">
                <a:solidFill>
                  <a:schemeClr val="bg1"/>
                </a:solidFill>
              </a:rPr>
              <a:t>Welcome </a:t>
            </a:r>
            <a:br>
              <a:rPr lang="en-US" sz="4000" dirty="0">
                <a:solidFill>
                  <a:schemeClr val="bg1"/>
                </a:solidFill>
              </a:rPr>
            </a:br>
            <a:r>
              <a:rPr lang="en-US" sz="4000" dirty="0">
                <a:solidFill>
                  <a:schemeClr val="bg1"/>
                </a:solidFill>
              </a:rPr>
              <a:t>to the world of </a:t>
            </a:r>
            <a:br>
              <a:rPr lang="en-US" sz="4000" dirty="0">
                <a:solidFill>
                  <a:schemeClr val="bg1"/>
                </a:solidFill>
              </a:rPr>
            </a:br>
            <a:r>
              <a:rPr lang="en-US" sz="4000" dirty="0">
                <a:solidFill>
                  <a:schemeClr val="bg1"/>
                </a:solidFill>
              </a:rPr>
              <a:t>qualitative content analysis!</a:t>
            </a:r>
            <a:br>
              <a:rPr lang="en-US" sz="4000" dirty="0">
                <a:solidFill>
                  <a:schemeClr val="bg1"/>
                </a:solidFill>
              </a:rPr>
            </a:br>
            <a:br>
              <a:rPr lang="en-US" sz="4400" dirty="0">
                <a:solidFill>
                  <a:schemeClr val="bg1"/>
                </a:solidFill>
              </a:rPr>
            </a:br>
            <a:r>
              <a:rPr lang="en-US" sz="2800" dirty="0">
                <a:solidFill>
                  <a:schemeClr val="bg1"/>
                </a:solidFill>
              </a:rPr>
              <a:t>Internal Quality and Documentation</a:t>
            </a:r>
            <a:br>
              <a:rPr lang="en-US" sz="2800" dirty="0">
                <a:solidFill>
                  <a:schemeClr val="bg1"/>
                </a:solidFill>
              </a:rPr>
            </a:br>
            <a:br>
              <a:rPr lang="en-US" sz="2800" dirty="0">
                <a:solidFill>
                  <a:schemeClr val="bg1"/>
                </a:solidFill>
              </a:rPr>
            </a:br>
            <a:br>
              <a:rPr lang="en-US" sz="2800" dirty="0">
                <a:solidFill>
                  <a:schemeClr val="bg1"/>
                </a:solidFill>
              </a:rPr>
            </a:br>
            <a:r>
              <a:rPr lang="en-US" sz="2000" dirty="0">
                <a:solidFill>
                  <a:schemeClr val="bg1"/>
                </a:solidFill>
              </a:rPr>
              <a:t>Udo Kuckartz &amp; Stefan Rädiker</a:t>
            </a:r>
            <a:br>
              <a:rPr lang="en-US" sz="2000" dirty="0">
                <a:solidFill>
                  <a:schemeClr val="bg1"/>
                </a:solidFill>
              </a:rPr>
            </a:br>
            <a:r>
              <a:rPr lang="en-US" sz="2000" dirty="0">
                <a:solidFill>
                  <a:schemeClr val="bg1"/>
                </a:solidFill>
              </a:rPr>
              <a:t>March 2023</a:t>
            </a:r>
            <a:br>
              <a:rPr lang="en-US" sz="2000" dirty="0">
                <a:solidFill>
                  <a:schemeClr val="bg1"/>
                </a:solidFill>
              </a:rPr>
            </a:br>
            <a:br>
              <a:rPr lang="en-US" sz="2000" dirty="0">
                <a:solidFill>
                  <a:schemeClr val="bg1"/>
                </a:solidFill>
              </a:rPr>
            </a:br>
            <a:r>
              <a:rPr lang="en-US" sz="2000" u="sng" dirty="0">
                <a:solidFill>
                  <a:schemeClr val="bg1"/>
                </a:solidFill>
                <a:hlinkClick r:id="rId2">
                  <a:extLst>
                    <a:ext uri="{A12FA001-AC4F-418D-AE19-62706E023703}">
                      <ahyp:hlinkClr xmlns:ahyp="http://schemas.microsoft.com/office/drawing/2018/hyperlinkcolor" val="tx"/>
                    </a:ext>
                  </a:extLst>
                </a:hlinkClick>
              </a:rPr>
              <a:t>qca-method.net</a:t>
            </a:r>
            <a:endParaRPr lang="en-US" sz="4400" u="sng" dirty="0">
              <a:solidFill>
                <a:schemeClr val="bg1"/>
              </a:solidFill>
            </a:endParaRPr>
          </a:p>
        </p:txBody>
      </p:sp>
      <p:pic>
        <p:nvPicPr>
          <p:cNvPr id="8" name="Grafik 7">
            <a:extLst>
              <a:ext uri="{FF2B5EF4-FFF2-40B4-BE49-F238E27FC236}">
                <a16:creationId xmlns:a16="http://schemas.microsoft.com/office/drawing/2014/main" id="{7869F8DF-B3AE-363D-AEC0-0A3242724B15}"/>
              </a:ext>
            </a:extLst>
          </p:cNvPr>
          <p:cNvPicPr>
            <a:picLocks noChangeAspect="1"/>
          </p:cNvPicPr>
          <p:nvPr/>
        </p:nvPicPr>
        <p:blipFill>
          <a:blip r:embed="rId3"/>
          <a:stretch>
            <a:fillRect/>
          </a:stretch>
        </p:blipFill>
        <p:spPr>
          <a:xfrm>
            <a:off x="6994690" y="245774"/>
            <a:ext cx="4456514" cy="6366451"/>
          </a:xfrm>
          <a:prstGeom prst="rect">
            <a:avLst/>
          </a:prstGeom>
        </p:spPr>
      </p:pic>
    </p:spTree>
    <p:extLst>
      <p:ext uri="{BB962C8B-B14F-4D97-AF65-F5344CB8AC3E}">
        <p14:creationId xmlns:p14="http://schemas.microsoft.com/office/powerpoint/2010/main" val="229577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29239-3220-4058-8B30-DF71C89B0B1C}"/>
              </a:ext>
            </a:extLst>
          </p:cNvPr>
          <p:cNvSpPr>
            <a:spLocks noGrp="1"/>
          </p:cNvSpPr>
          <p:nvPr>
            <p:ph idx="1"/>
          </p:nvPr>
        </p:nvSpPr>
        <p:spPr/>
        <p:txBody>
          <a:bodyPr>
            <a:noAutofit/>
          </a:bodyPr>
          <a:lstStyle/>
          <a:p>
            <a:pPr marL="0" indent="0">
              <a:buNone/>
            </a:pPr>
            <a:r>
              <a:rPr lang="en-US" sz="2000" dirty="0"/>
              <a:t>In relation to </a:t>
            </a:r>
            <a:r>
              <a:rPr lang="en-US" sz="2000" b="1" dirty="0"/>
              <a:t>data collection and transcription</a:t>
            </a:r>
            <a:r>
              <a:rPr lang="en-US" sz="2000" dirty="0"/>
              <a:t>, these points are important:</a:t>
            </a:r>
          </a:p>
          <a:p>
            <a:pPr marL="457200" indent="-457200">
              <a:buFont typeface="+mj-lt"/>
              <a:buAutoNum type="arabicPeriod"/>
            </a:pPr>
            <a:r>
              <a:rPr lang="en-US" sz="2000" dirty="0"/>
              <a:t>How were the data recorded? Using audio or video recordings, for example?</a:t>
            </a:r>
          </a:p>
          <a:p>
            <a:pPr marL="457200" indent="-457200">
              <a:buFont typeface="+mj-lt"/>
              <a:buAutoNum type="arabicPeriod"/>
            </a:pPr>
            <a:r>
              <a:rPr lang="en-US" sz="2000" dirty="0"/>
              <a:t>Was an interview assessment document (postscript) prepared in which the interview situation and specifics were recorded? When was the postscript prepared?</a:t>
            </a:r>
          </a:p>
          <a:p>
            <a:pPr marL="457200" indent="-457200">
              <a:buFont typeface="+mj-lt"/>
              <a:buAutoNum type="arabicPeriod"/>
            </a:pPr>
            <a:r>
              <a:rPr lang="en-US" sz="2000" dirty="0"/>
              <a:t>Was a full transcription of the interview made?</a:t>
            </a:r>
          </a:p>
          <a:p>
            <a:pPr marL="457200" indent="-457200">
              <a:buFont typeface="+mj-lt"/>
              <a:buAutoNum type="arabicPeriod"/>
            </a:pPr>
            <a:r>
              <a:rPr lang="en-US" sz="2000" dirty="0"/>
              <a:t>Did you follow rules for transcription? Will you disclose these rules?</a:t>
            </a:r>
          </a:p>
          <a:p>
            <a:pPr marL="457200" indent="-457200">
              <a:buFont typeface="+mj-lt"/>
              <a:buAutoNum type="arabicPeriod"/>
            </a:pPr>
            <a:r>
              <a:rPr lang="en-US" sz="2000" dirty="0"/>
              <a:t>What did the transcription process entail?</a:t>
            </a:r>
          </a:p>
          <a:p>
            <a:pPr marL="457200" indent="-457200">
              <a:buFont typeface="+mj-lt"/>
              <a:buAutoNum type="arabicPeriod"/>
            </a:pPr>
            <a:r>
              <a:rPr lang="en-US" sz="2000" dirty="0"/>
              <a:t>Who completed the transcription? The researchers? Or others?</a:t>
            </a:r>
          </a:p>
          <a:p>
            <a:pPr marL="457200" indent="-457200">
              <a:buFont typeface="+mj-lt"/>
              <a:buAutoNum type="arabicPeriod"/>
            </a:pPr>
            <a:r>
              <a:rPr lang="en-US" sz="2000" dirty="0"/>
              <a:t>Did you use specialized transcription software?</a:t>
            </a:r>
          </a:p>
          <a:p>
            <a:pPr marL="457200" indent="-457200">
              <a:buFont typeface="+mj-lt"/>
              <a:buAutoNum type="arabicPeriod"/>
            </a:pPr>
            <a:r>
              <a:rPr lang="en-US" sz="2000" dirty="0"/>
              <a:t>Has the data been anonymized? In what way?</a:t>
            </a:r>
          </a:p>
          <a:p>
            <a:pPr marL="457200" indent="-457200">
              <a:buFont typeface="+mj-lt"/>
              <a:buAutoNum type="arabicPeriod"/>
            </a:pPr>
            <a:r>
              <a:rPr lang="en-US" sz="2000" dirty="0"/>
              <a:t>Was it possible to synchronize the audio recording with the transcript?</a:t>
            </a:r>
            <a:endParaRPr lang="de-DE" sz="2000" dirty="0"/>
          </a:p>
        </p:txBody>
      </p:sp>
      <p:sp>
        <p:nvSpPr>
          <p:cNvPr id="3" name="Titel 2">
            <a:extLst>
              <a:ext uri="{FF2B5EF4-FFF2-40B4-BE49-F238E27FC236}">
                <a16:creationId xmlns:a16="http://schemas.microsoft.com/office/drawing/2014/main" id="{B4937AE3-414C-86CF-8139-414B6937D8AB}"/>
              </a:ext>
            </a:extLst>
          </p:cNvPr>
          <p:cNvSpPr>
            <a:spLocks noGrp="1"/>
          </p:cNvSpPr>
          <p:nvPr>
            <p:ph type="title"/>
          </p:nvPr>
        </p:nvSpPr>
        <p:spPr/>
        <p:txBody>
          <a:bodyPr>
            <a:normAutofit/>
          </a:bodyPr>
          <a:lstStyle/>
          <a:p>
            <a:r>
              <a:rPr lang="en-GB" sz="3600" dirty="0"/>
              <a:t>Which internal quality standards should be considered?</a:t>
            </a:r>
            <a:endParaRPr lang="de-DE" sz="3600" dirty="0"/>
          </a:p>
        </p:txBody>
      </p:sp>
    </p:spTree>
    <p:extLst>
      <p:ext uri="{BB962C8B-B14F-4D97-AF65-F5344CB8AC3E}">
        <p14:creationId xmlns:p14="http://schemas.microsoft.com/office/powerpoint/2010/main" val="1270395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29239-3220-4058-8B30-DF71C89B0B1C}"/>
              </a:ext>
            </a:extLst>
          </p:cNvPr>
          <p:cNvSpPr>
            <a:spLocks noGrp="1"/>
          </p:cNvSpPr>
          <p:nvPr>
            <p:ph idx="1"/>
          </p:nvPr>
        </p:nvSpPr>
        <p:spPr/>
        <p:txBody>
          <a:bodyPr>
            <a:noAutofit/>
          </a:bodyPr>
          <a:lstStyle/>
          <a:p>
            <a:pPr marL="0" indent="0">
              <a:buNone/>
            </a:pPr>
            <a:r>
              <a:rPr lang="en-US" sz="2000" dirty="0"/>
              <a:t>The following questions are important for the </a:t>
            </a:r>
            <a:r>
              <a:rPr lang="en-US" sz="2000" b="1" dirty="0"/>
              <a:t>implementation of the QCA</a:t>
            </a:r>
            <a:r>
              <a:rPr lang="en-US" sz="2000" dirty="0"/>
              <a:t>:</a:t>
            </a:r>
          </a:p>
          <a:p>
            <a:pPr marL="457200" indent="-457200">
              <a:buFont typeface="+mj-lt"/>
              <a:buAutoNum type="arabicPeriod"/>
            </a:pPr>
            <a:r>
              <a:rPr lang="en-US" sz="2000" dirty="0"/>
              <a:t>Is the selected method of content analysis appropriate for the research question?</a:t>
            </a:r>
          </a:p>
          <a:p>
            <a:pPr marL="457200" indent="-457200">
              <a:buFont typeface="+mj-lt"/>
              <a:buAutoNum type="arabicPeriod"/>
            </a:pPr>
            <a:r>
              <a:rPr lang="en-US" sz="2000" dirty="0"/>
              <a:t>How do you justify your choice of method?</a:t>
            </a:r>
          </a:p>
          <a:p>
            <a:pPr marL="457200" indent="-457200">
              <a:buFont typeface="+mj-lt"/>
              <a:buAutoNum type="arabicPeriod"/>
            </a:pPr>
            <a:r>
              <a:rPr lang="en-US" sz="2000" dirty="0"/>
              <a:t>Did you implement the selected method correctly?</a:t>
            </a:r>
          </a:p>
          <a:p>
            <a:pPr marL="457200" indent="-457200">
              <a:buFont typeface="+mj-lt"/>
              <a:buAutoNum type="arabicPeriod"/>
            </a:pPr>
            <a:r>
              <a:rPr lang="en-US" sz="2000" dirty="0"/>
              <a:t>Did you complete the content analysis with computer assistance?</a:t>
            </a:r>
          </a:p>
          <a:p>
            <a:pPr marL="457200" indent="-457200">
              <a:buFont typeface="+mj-lt"/>
              <a:buAutoNum type="arabicPeriod"/>
            </a:pPr>
            <a:r>
              <a:rPr lang="en-US" sz="2000" dirty="0"/>
              <a:t>Were the data coded by multiple independent coders?</a:t>
            </a:r>
          </a:p>
          <a:p>
            <a:pPr marL="457200" indent="-457200">
              <a:buFont typeface="+mj-lt"/>
              <a:buAutoNum type="arabicPeriod"/>
            </a:pPr>
            <a:r>
              <a:rPr lang="en-US" sz="2000" dirty="0"/>
              <a:t>How did you achieve consistency in the codings? How did you address any inconsistencies?</a:t>
            </a:r>
          </a:p>
          <a:p>
            <a:pPr marL="457200" indent="-457200">
              <a:buFont typeface="+mj-lt"/>
              <a:buAutoNum type="arabicPeriod"/>
            </a:pPr>
            <a:r>
              <a:rPr lang="en-US" sz="2000" dirty="0"/>
              <a:t>Is the category system coherent?</a:t>
            </a:r>
          </a:p>
          <a:p>
            <a:pPr marL="457200" indent="-457200">
              <a:buFont typeface="+mj-lt"/>
              <a:buAutoNum type="arabicPeriod"/>
            </a:pPr>
            <a:r>
              <a:rPr lang="en-US" sz="2000" dirty="0"/>
              <a:t>Are the categories and sub-categories well structured?</a:t>
            </a:r>
          </a:p>
          <a:p>
            <a:pPr marL="457200" indent="-457200">
              <a:buFont typeface="+mj-lt"/>
              <a:buAutoNum type="arabicPeriod"/>
            </a:pPr>
            <a:r>
              <a:rPr lang="en-GB" sz="2000" dirty="0"/>
              <a:t>How precise are the category definitions?</a:t>
            </a:r>
          </a:p>
          <a:p>
            <a:pPr marL="457200" indent="-457200">
              <a:buFont typeface="+mj-lt"/>
              <a:buAutoNum type="arabicPeriod"/>
            </a:pPr>
            <a:r>
              <a:rPr lang="en-GB" sz="2000" dirty="0"/>
              <a:t>Did you include typical examples for the categories?</a:t>
            </a:r>
          </a:p>
          <a:p>
            <a:pPr marL="457200" indent="-457200">
              <a:buFont typeface="+mj-lt"/>
              <a:buAutoNum type="arabicPeriod"/>
            </a:pPr>
            <a:r>
              <a:rPr lang="en-GB" sz="2000" dirty="0"/>
              <a:t>Does the qualitative analysis take all of the data into account?</a:t>
            </a:r>
          </a:p>
        </p:txBody>
      </p:sp>
      <p:sp>
        <p:nvSpPr>
          <p:cNvPr id="3" name="Titel 2">
            <a:extLst>
              <a:ext uri="{FF2B5EF4-FFF2-40B4-BE49-F238E27FC236}">
                <a16:creationId xmlns:a16="http://schemas.microsoft.com/office/drawing/2014/main" id="{B4937AE3-414C-86CF-8139-414B6937D8AB}"/>
              </a:ext>
            </a:extLst>
          </p:cNvPr>
          <p:cNvSpPr>
            <a:spLocks noGrp="1"/>
          </p:cNvSpPr>
          <p:nvPr>
            <p:ph type="title"/>
          </p:nvPr>
        </p:nvSpPr>
        <p:spPr/>
        <p:txBody>
          <a:bodyPr>
            <a:normAutofit/>
          </a:bodyPr>
          <a:lstStyle/>
          <a:p>
            <a:r>
              <a:rPr lang="en-GB" sz="3600" dirty="0"/>
              <a:t>Which internal quality standards should be considered?</a:t>
            </a:r>
            <a:endParaRPr lang="de-DE" sz="3600" dirty="0"/>
          </a:p>
        </p:txBody>
      </p:sp>
    </p:spTree>
    <p:extLst>
      <p:ext uri="{BB962C8B-B14F-4D97-AF65-F5344CB8AC3E}">
        <p14:creationId xmlns:p14="http://schemas.microsoft.com/office/powerpoint/2010/main" val="150752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29239-3220-4058-8B30-DF71C89B0B1C}"/>
              </a:ext>
            </a:extLst>
          </p:cNvPr>
          <p:cNvSpPr>
            <a:spLocks noGrp="1"/>
          </p:cNvSpPr>
          <p:nvPr>
            <p:ph idx="1"/>
          </p:nvPr>
        </p:nvSpPr>
        <p:spPr/>
        <p:txBody>
          <a:bodyPr>
            <a:noAutofit/>
          </a:bodyPr>
          <a:lstStyle/>
          <a:p>
            <a:pPr marL="0" indent="0">
              <a:buNone/>
            </a:pPr>
            <a:r>
              <a:rPr lang="en-GB" sz="2000" dirty="0"/>
              <a:t>The following questions are important for the </a:t>
            </a:r>
            <a:r>
              <a:rPr lang="en-GB" sz="2000" b="1" dirty="0"/>
              <a:t>implementation of the QCA</a:t>
            </a:r>
            <a:r>
              <a:rPr lang="en-GB" sz="2000" dirty="0"/>
              <a:t>:</a:t>
            </a:r>
          </a:p>
          <a:p>
            <a:pPr marL="457200" indent="-457200">
              <a:buFont typeface="+mj-lt"/>
              <a:buAutoNum type="arabicPeriod" startAt="12"/>
            </a:pPr>
            <a:r>
              <a:rPr lang="en-GB" sz="2000" dirty="0"/>
              <a:t>How often did you process the data in order to determine the final codings – that is, how many iterations or phases of coding work were completed?</a:t>
            </a:r>
          </a:p>
          <a:p>
            <a:pPr marL="457200" indent="-457200">
              <a:buFont typeface="+mj-lt"/>
              <a:buAutoNum type="arabicPeriod" startAt="12"/>
            </a:pPr>
            <a:r>
              <a:rPr lang="en-GB" sz="2000" dirty="0"/>
              <a:t>Is it possible to audit – that is, is the coding traceable?</a:t>
            </a:r>
          </a:p>
          <a:p>
            <a:pPr marL="457200" indent="-457200">
              <a:buFont typeface="+mj-lt"/>
              <a:buAutoNum type="arabicPeriod" startAt="12"/>
            </a:pPr>
            <a:r>
              <a:rPr lang="en-GB" sz="2000" dirty="0"/>
              <a:t>Have you considered any unusual or abnormal cases? How have you drawn attention to them and analysed them?</a:t>
            </a:r>
          </a:p>
          <a:p>
            <a:pPr marL="457200" indent="-457200">
              <a:buFont typeface="+mj-lt"/>
              <a:buAutoNum type="arabicPeriod" startAt="12"/>
            </a:pPr>
            <a:r>
              <a:rPr lang="en-GB" sz="2000" dirty="0"/>
              <a:t>Did you compose memos during the analysis? When? Did you apply any form or structure to them?</a:t>
            </a:r>
          </a:p>
          <a:p>
            <a:pPr marL="457200" indent="-457200">
              <a:buFont typeface="+mj-lt"/>
              <a:buAutoNum type="arabicPeriod" startAt="12"/>
            </a:pPr>
            <a:r>
              <a:rPr lang="en-GB" sz="2000" dirty="0"/>
              <a:t>Have you included quotations from the data in your research report? How did you select them? Did you select them according to their plausibility or have you also included counter-examples and contradictions?</a:t>
            </a:r>
          </a:p>
          <a:p>
            <a:pPr marL="457200" indent="-457200">
              <a:buFont typeface="+mj-lt"/>
              <a:buAutoNum type="arabicPeriod" startAt="12"/>
            </a:pPr>
            <a:r>
              <a:rPr lang="en-GB" sz="2000" dirty="0"/>
              <a:t>Can you justify your conclusions based on the data?</a:t>
            </a:r>
          </a:p>
          <a:p>
            <a:pPr marL="457200" indent="-457200">
              <a:buFont typeface="+mj-lt"/>
              <a:buAutoNum type="arabicPeriod" startAt="12"/>
            </a:pPr>
            <a:r>
              <a:rPr lang="en-GB" sz="2000" dirty="0"/>
              <a:t>What was documented and archived, how and in what form?</a:t>
            </a:r>
          </a:p>
          <a:p>
            <a:endParaRPr lang="en-GB" sz="2000" dirty="0"/>
          </a:p>
        </p:txBody>
      </p:sp>
      <p:sp>
        <p:nvSpPr>
          <p:cNvPr id="3" name="Titel 2">
            <a:extLst>
              <a:ext uri="{FF2B5EF4-FFF2-40B4-BE49-F238E27FC236}">
                <a16:creationId xmlns:a16="http://schemas.microsoft.com/office/drawing/2014/main" id="{B4937AE3-414C-86CF-8139-414B6937D8AB}"/>
              </a:ext>
            </a:extLst>
          </p:cNvPr>
          <p:cNvSpPr>
            <a:spLocks noGrp="1"/>
          </p:cNvSpPr>
          <p:nvPr>
            <p:ph type="title"/>
          </p:nvPr>
        </p:nvSpPr>
        <p:spPr/>
        <p:txBody>
          <a:bodyPr>
            <a:normAutofit/>
          </a:bodyPr>
          <a:lstStyle/>
          <a:p>
            <a:r>
              <a:rPr lang="en-GB" sz="3600" dirty="0"/>
              <a:t>Which internal quality standards should be considered?</a:t>
            </a:r>
            <a:endParaRPr lang="de-DE" sz="3600" dirty="0"/>
          </a:p>
        </p:txBody>
      </p:sp>
    </p:spTree>
    <p:extLst>
      <p:ext uri="{BB962C8B-B14F-4D97-AF65-F5344CB8AC3E}">
        <p14:creationId xmlns:p14="http://schemas.microsoft.com/office/powerpoint/2010/main" val="415009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2DD9CF4-38A7-853D-FD20-AEF9519A6AD8}"/>
              </a:ext>
            </a:extLst>
          </p:cNvPr>
          <p:cNvSpPr>
            <a:spLocks noGrp="1"/>
          </p:cNvSpPr>
          <p:nvPr>
            <p:ph idx="1"/>
          </p:nvPr>
        </p:nvSpPr>
        <p:spPr>
          <a:xfrm>
            <a:off x="659875" y="1825625"/>
            <a:ext cx="11319603" cy="4351338"/>
          </a:xfrm>
        </p:spPr>
        <p:txBody>
          <a:bodyPr>
            <a:noAutofit/>
          </a:bodyPr>
          <a:lstStyle/>
          <a:p>
            <a:r>
              <a:rPr lang="en-GB" sz="2000" dirty="0"/>
              <a:t>How were the data selected for the analysis? How voluminous was the material? What was the nature of the material?</a:t>
            </a:r>
          </a:p>
          <a:p>
            <a:r>
              <a:rPr lang="en-GB" sz="2000" dirty="0"/>
              <a:t>Which type of QCA did you use and with what aim?</a:t>
            </a:r>
          </a:p>
          <a:p>
            <a:r>
              <a:rPr lang="en-GB" sz="2000" dirty="0"/>
              <a:t>How did you explore the data?</a:t>
            </a:r>
          </a:p>
          <a:p>
            <a:r>
              <a:rPr lang="en-GB" sz="2000" dirty="0"/>
              <a:t>How was the category system developed? Did it consist primarily of deductive or inductive categories, and how did it change over the course of the analysis, and why? What types of categories were used? If inductive categories were formed, how much data was used for this?</a:t>
            </a:r>
          </a:p>
          <a:p>
            <a:r>
              <a:rPr lang="en-GB" sz="2000" dirty="0"/>
              <a:t>How was coding organized? What criteria were used to define the segment boundaries? How many people worked on the coding and how was the joint coding cycle organized, if applicable?</a:t>
            </a:r>
          </a:p>
          <a:p>
            <a:r>
              <a:rPr lang="en-GB" sz="2000" dirty="0"/>
              <a:t>What procedures were used to ensure and verify coding quality? Was coder agreement assessed? With what results? How were non-agreements dealt with?</a:t>
            </a:r>
          </a:p>
          <a:p>
            <a:r>
              <a:rPr lang="en-GB" sz="2000" dirty="0"/>
              <a:t>How were the coded data analysed? What role did case-oriented and category-oriented approaches play?</a:t>
            </a:r>
          </a:p>
          <a:p>
            <a:r>
              <a:rPr lang="en-GB" sz="2000" dirty="0"/>
              <a:t>Which QDA software was used and which functions facilitated the analysis?</a:t>
            </a:r>
          </a:p>
        </p:txBody>
      </p:sp>
      <p:sp>
        <p:nvSpPr>
          <p:cNvPr id="3" name="Titel 2">
            <a:extLst>
              <a:ext uri="{FF2B5EF4-FFF2-40B4-BE49-F238E27FC236}">
                <a16:creationId xmlns:a16="http://schemas.microsoft.com/office/drawing/2014/main" id="{8CF6E951-1DF9-6EF3-02FC-FB4841812B1A}"/>
              </a:ext>
            </a:extLst>
          </p:cNvPr>
          <p:cNvSpPr>
            <a:spLocks noGrp="1"/>
          </p:cNvSpPr>
          <p:nvPr>
            <p:ph type="title"/>
          </p:nvPr>
        </p:nvSpPr>
        <p:spPr/>
        <p:txBody>
          <a:bodyPr>
            <a:normAutofit fontScale="90000"/>
          </a:bodyPr>
          <a:lstStyle/>
          <a:p>
            <a:r>
              <a:rPr lang="en-GB"/>
              <a:t>Which questions should be answered in the methods section?</a:t>
            </a:r>
          </a:p>
        </p:txBody>
      </p:sp>
    </p:spTree>
    <p:extLst>
      <p:ext uri="{BB962C8B-B14F-4D97-AF65-F5344CB8AC3E}">
        <p14:creationId xmlns:p14="http://schemas.microsoft.com/office/powerpoint/2010/main" val="100354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2DD9CF4-38A7-853D-FD20-AEF9519A6AD8}"/>
              </a:ext>
            </a:extLst>
          </p:cNvPr>
          <p:cNvSpPr>
            <a:spLocks noGrp="1"/>
          </p:cNvSpPr>
          <p:nvPr>
            <p:ph idx="1"/>
          </p:nvPr>
        </p:nvSpPr>
        <p:spPr>
          <a:xfrm>
            <a:off x="4412608" y="1825625"/>
            <a:ext cx="7078665" cy="4351338"/>
          </a:xfrm>
        </p:spPr>
        <p:txBody>
          <a:bodyPr/>
          <a:lstStyle/>
          <a:p>
            <a:pPr marL="0" indent="0">
              <a:buNone/>
            </a:pPr>
            <a:endParaRPr lang="en-GB" dirty="0"/>
          </a:p>
          <a:p>
            <a:pPr marL="0" indent="0">
              <a:buNone/>
            </a:pPr>
            <a:endParaRPr lang="en-GB" dirty="0"/>
          </a:p>
          <a:p>
            <a:pPr marL="0" indent="0">
              <a:buNone/>
            </a:pPr>
            <a:endParaRPr lang="en-GB" dirty="0"/>
          </a:p>
          <a:p>
            <a:pPr marL="0" indent="0">
              <a:buNone/>
            </a:pPr>
            <a:r>
              <a:rPr lang="en-GB" dirty="0"/>
              <a:t>See Chapter 9 for more information.</a:t>
            </a:r>
          </a:p>
          <a:p>
            <a:pPr marL="0" indent="0">
              <a:buNone/>
            </a:pPr>
            <a:endParaRPr lang="en-GB" dirty="0"/>
          </a:p>
          <a:p>
            <a:pPr marL="0" indent="0">
              <a:buNone/>
            </a:pPr>
            <a:r>
              <a:rPr lang="en-GB" dirty="0">
                <a:hlinkClick r:id="rId2"/>
              </a:rPr>
              <a:t>www.qca-method.net</a:t>
            </a:r>
            <a:endParaRPr lang="en-GB" dirty="0"/>
          </a:p>
          <a:p>
            <a:pPr marL="0" indent="0">
              <a:buNone/>
            </a:pPr>
            <a:endParaRPr lang="en-GB" dirty="0"/>
          </a:p>
        </p:txBody>
      </p:sp>
      <p:sp>
        <p:nvSpPr>
          <p:cNvPr id="3" name="Titel 2">
            <a:extLst>
              <a:ext uri="{FF2B5EF4-FFF2-40B4-BE49-F238E27FC236}">
                <a16:creationId xmlns:a16="http://schemas.microsoft.com/office/drawing/2014/main" id="{8CF6E951-1DF9-6EF3-02FC-FB4841812B1A}"/>
              </a:ext>
            </a:extLst>
          </p:cNvPr>
          <p:cNvSpPr>
            <a:spLocks noGrp="1"/>
          </p:cNvSpPr>
          <p:nvPr>
            <p:ph type="title"/>
          </p:nvPr>
        </p:nvSpPr>
        <p:spPr/>
        <p:txBody>
          <a:bodyPr>
            <a:normAutofit/>
          </a:bodyPr>
          <a:lstStyle/>
          <a:p>
            <a:r>
              <a:rPr lang="en-GB" dirty="0"/>
              <a:t>Quality standards, research report, and documentation</a:t>
            </a:r>
          </a:p>
        </p:txBody>
      </p:sp>
      <p:pic>
        <p:nvPicPr>
          <p:cNvPr id="4" name="Grafik 3">
            <a:extLst>
              <a:ext uri="{FF2B5EF4-FFF2-40B4-BE49-F238E27FC236}">
                <a16:creationId xmlns:a16="http://schemas.microsoft.com/office/drawing/2014/main" id="{28D6744F-C6BD-6364-AEEF-3D6A47E4D21E}"/>
              </a:ext>
            </a:extLst>
          </p:cNvPr>
          <p:cNvPicPr>
            <a:picLocks noChangeAspect="1"/>
          </p:cNvPicPr>
          <p:nvPr/>
        </p:nvPicPr>
        <p:blipFill>
          <a:blip r:embed="rId3"/>
          <a:stretch>
            <a:fillRect/>
          </a:stretch>
        </p:blipFill>
        <p:spPr>
          <a:xfrm>
            <a:off x="560334" y="1479552"/>
            <a:ext cx="3530437" cy="5043484"/>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61998001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Words>
  <Application>Microsoft Office PowerPoint</Application>
  <PresentationFormat>Breitbild</PresentationFormat>
  <Paragraphs>50</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vt:lpstr>
      <vt:lpstr>Welcome  to the world of  qualitative content analysis!  Internal Quality and Documentation   Udo Kuckartz &amp; Stefan Rädiker March 2023  qca-method.net</vt:lpstr>
      <vt:lpstr>Which internal quality standards should be considered?</vt:lpstr>
      <vt:lpstr>Which internal quality standards should be considered?</vt:lpstr>
      <vt:lpstr>Which internal quality standards should be considered?</vt:lpstr>
      <vt:lpstr>Which questions should be answered in the methods section?</vt:lpstr>
      <vt:lpstr>Quality standards, research report, and documentation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Content Analysis</dc:title>
  <dc:creator>Udo Kuckartz; Stefan Rädiker</dc:creator>
  <cp:lastModifiedBy>Stefan Rädiker</cp:lastModifiedBy>
  <cp:revision>17</cp:revision>
  <dcterms:created xsi:type="dcterms:W3CDTF">2022-12-15T10:50:55Z</dcterms:created>
  <dcterms:modified xsi:type="dcterms:W3CDTF">2023-03-28T14:21:47Z</dcterms:modified>
</cp:coreProperties>
</file>