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9319"/>
    <a:srgbClr val="B3BB1F"/>
    <a:srgbClr val="DFDDDD"/>
    <a:srgbClr val="F3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286D0B-7FAC-EB70-975B-394899ABC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381946" cy="6858000"/>
          </a:xfrm>
          <a:solidFill>
            <a:srgbClr val="B3BB1F"/>
          </a:solidFill>
        </p:spPr>
        <p:txBody>
          <a:bodyPr anchor="ctr" anchorCtr="0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1916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A24D02-C6E1-B827-0A57-BA482A764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B31E76D-3ED3-144A-C2F6-E3D6AC642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F863E4-19C0-06B3-6ABD-BAC7E57BF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DEA3-46EB-4FCD-A25A-004004F2728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5A8DF6-73E5-8D21-FB62-EAB85C0CC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49D906-BE51-6498-4E5B-0C0735CDD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F25-9D54-4092-909B-96C4FB7AA2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60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291F99E-8406-56B0-ADFC-C79248FC15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7CE05D1-98D0-A3CF-5B54-A9EBBD091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8BE16E-C9A7-5733-2F27-FA80D8A09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DEA3-46EB-4FCD-A25A-004004F2728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C6CCED-EEF1-3850-BC2B-DAE025604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67C88C-2BEA-CE9A-1E9C-2ED1DEE3F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F25-9D54-4092-909B-96C4FB7AA2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49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bg>
      <p:bgPr>
        <a:gradFill>
          <a:gsLst>
            <a:gs pos="100000">
              <a:schemeClr val="bg1">
                <a:lumMod val="85000"/>
              </a:schemeClr>
            </a:gs>
            <a:gs pos="0">
              <a:schemeClr val="bg1">
                <a:lumMod val="9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70A48B-CE4D-3C86-F503-D2A77EE4E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76" y="1825625"/>
            <a:ext cx="10831398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7891438A-D428-BF16-3B20-DA0029EF2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80406"/>
          </a:xfrm>
          <a:solidFill>
            <a:srgbClr val="B3BB1F"/>
          </a:solidFill>
        </p:spPr>
        <p:txBody>
          <a:bodyPr lIns="72000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7445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bg>
      <p:bgPr>
        <a:gradFill>
          <a:gsLst>
            <a:gs pos="100000">
              <a:schemeClr val="bg1">
                <a:lumMod val="85000"/>
              </a:schemeClr>
            </a:gs>
            <a:gs pos="0">
              <a:schemeClr val="bg1">
                <a:lumMod val="9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D12510-118D-DDA0-58AA-4B250C748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4222865" cy="6858000"/>
          </a:xfrm>
          <a:solidFill>
            <a:srgbClr val="B3BB1F"/>
          </a:solidFill>
        </p:spPr>
        <p:txBody>
          <a:bodyPr lIns="540000" rIns="54000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429485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A6CEE4-AFD6-8B5C-4E77-B3F740445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6850A5-EF52-013B-4D4F-462A74E8C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A56674-B816-7C1B-1E04-DA82A0F39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DEA3-46EB-4FCD-A25A-004004F2728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48BDF7-6392-043B-80A1-2303B7E06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109F80-4782-9474-8CE1-4D269A28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F25-9D54-4092-909B-96C4FB7AA2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46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AA1BDF-1F97-3AAF-DA9F-2AFD9DA67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5851866-6465-2B32-31A0-09A99BD0F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4D614EB-ACA9-4938-84AF-9E6A51F34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6CB780-908C-D24F-ED38-829108EF91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761175F-66E9-01C3-663E-EF28010B92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BD97FD1-1CD3-F6AE-D1BF-B7AEDAD1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DEA3-46EB-4FCD-A25A-004004F2728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6C7F140-0ADF-E56B-2535-86F8A7F34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F1EA6D7-8CF1-3926-2F39-FAC9F86FB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F25-9D54-4092-909B-96C4FB7AA2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047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2C02F1-4552-EA2A-8DAD-E5626E0D4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3F79C30-6517-6B01-8481-08664986B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DEA3-46EB-4FCD-A25A-004004F2728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0C52380-AD0B-92C2-E7AA-18BC51B9E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CF65948-0DFC-59B7-C318-217BC32C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F25-9D54-4092-909B-96C4FB7AA2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92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2075EEB-FF03-EF24-0EB1-C92EDD6D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DEA3-46EB-4FCD-A25A-004004F2728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6B6660C-5780-931F-A100-2CAAA1694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65AFD4-ACDD-F3AF-DEA1-8E9B532D5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F25-9D54-4092-909B-96C4FB7AA2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781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9A7371-9F61-456F-7091-86A3F69D4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DF8D10-2D0B-D692-AD34-781D9B75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BD3B682-C5EE-3632-02D8-94EA1C686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42DD44-DFD3-ADBC-69EB-D281A2E75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DEA3-46EB-4FCD-A25A-004004F2728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BBFD6D-C1AF-D5A1-74F9-B87810FFC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4442B3-D872-FE26-3705-29F907F3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F25-9D54-4092-909B-96C4FB7AA2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29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02F5A-B27D-724A-51FD-BC6AB14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1AC5E4F-D334-7F87-640E-E70CC53A1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B50DCBA-C353-B424-32C2-BBD5992D4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3F9B5D-46E1-A73E-8C6D-C378EB4D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DEA3-46EB-4FCD-A25A-004004F2728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8686646-8B68-7005-E42E-4EACDBB17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1B989D-823F-B84F-AC13-28FD4AB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89F25-9D54-4092-909B-96C4FB7AA2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37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0D9F2D0-5FAA-B201-7A81-A82A0E78A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3BC3CC-E6FE-60D9-4F61-ED890363F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01D67-66F6-3DB4-386B-FF29C39E4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DDEA3-46EB-4FCD-A25A-004004F27280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C79ED7-44C9-4B8F-5DCF-3232A58C53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EFFC8-7AB1-4E59-A1E6-3574CFDEE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89F25-9D54-4092-909B-96C4FB7AA2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792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qca-method.ne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xqda.com/" TargetMode="External"/><Relationship Id="rId3" Type="http://schemas.openxmlformats.org/officeDocument/2006/relationships/hyperlink" Target="http://www.nch.com.au/scribe/" TargetMode="External"/><Relationship Id="rId7" Type="http://schemas.openxmlformats.org/officeDocument/2006/relationships/hyperlink" Target="https://sourceforge.net/projects/trans" TargetMode="External"/><Relationship Id="rId2" Type="http://schemas.openxmlformats.org/officeDocument/2006/relationships/hyperlink" Target="http://www.e-werkzeug.eu/index.php/e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qscribe.com/" TargetMode="External"/><Relationship Id="rId5" Type="http://schemas.openxmlformats.org/officeDocument/2006/relationships/hyperlink" Target="http://www.researchware.com/" TargetMode="External"/><Relationship Id="rId4" Type="http://schemas.openxmlformats.org/officeDocument/2006/relationships/hyperlink" Target="http://www.audiotranskription.de/en/" TargetMode="External"/><Relationship Id="rId9" Type="http://schemas.openxmlformats.org/officeDocument/2006/relationships/hyperlink" Target="https://www.lumivero.com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peechmatics.com/" TargetMode="External"/><Relationship Id="rId3" Type="http://schemas.openxmlformats.org/officeDocument/2006/relationships/hyperlink" Target="https://www.audiotranskription.de/en/f4x/" TargetMode="External"/><Relationship Id="rId7" Type="http://schemas.openxmlformats.org/officeDocument/2006/relationships/hyperlink" Target="https://www.trint.com/" TargetMode="External"/><Relationship Id="rId2" Type="http://schemas.openxmlformats.org/officeDocument/2006/relationships/hyperlink" Target="https://www.amberscrip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emi.com/" TargetMode="External"/><Relationship Id="rId5" Type="http://schemas.openxmlformats.org/officeDocument/2006/relationships/hyperlink" Target="https://www.otter.ai/" TargetMode="External"/><Relationship Id="rId4" Type="http://schemas.openxmlformats.org/officeDocument/2006/relationships/hyperlink" Target="https://www.happyscribe.co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EAEA7F-CE45-A2CD-717B-FA078CC05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182686" cy="68580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Welcome 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to the world of 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qualitative content analysis!</a:t>
            </a:r>
            <a:br>
              <a:rPr lang="en-US" sz="4000" dirty="0">
                <a:solidFill>
                  <a:schemeClr val="bg1"/>
                </a:solidFill>
              </a:rPr>
            </a:b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Transcription</a:t>
            </a:r>
            <a:br>
              <a:rPr lang="en-US" sz="2800" dirty="0">
                <a:solidFill>
                  <a:schemeClr val="bg1"/>
                </a:solidFill>
              </a:rPr>
            </a:br>
            <a:br>
              <a:rPr lang="en-US" sz="2800" dirty="0">
                <a:solidFill>
                  <a:schemeClr val="bg1"/>
                </a:solidFill>
              </a:rPr>
            </a:b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Udo Kuckartz &amp; Stefan Rädiker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March 2023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u="sng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qca-method.net</a:t>
            </a:r>
            <a:endParaRPr lang="en-US" sz="4400" u="sng" dirty="0">
              <a:solidFill>
                <a:schemeClr val="bg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869F8DF-B3AE-363D-AEC0-0A3242724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690" y="245774"/>
            <a:ext cx="4456514" cy="636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779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53B790E-76E6-9A5C-6A02-312B5F464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8D9319"/>
                </a:solidFill>
              </a:rPr>
              <a:t>Each contribution to the conversation should be transcribed into its own paragraph.</a:t>
            </a:r>
            <a:br>
              <a:rPr lang="en-US" sz="1800" dirty="0"/>
            </a:br>
            <a:r>
              <a:rPr lang="en-US" sz="1800" dirty="0"/>
              <a:t>Changes in speaker are denoted by an empty line to improve the readability of the transcription.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8D9319"/>
                </a:solidFill>
              </a:rPr>
              <a:t>Paragraphs belonging to the interviewer or moderator should begin with an ‘I:’ or ‘M:’ while those belonging to the respondent are denoted by a unique abbreviation such as ‘R:’. </a:t>
            </a:r>
            <a:br>
              <a:rPr lang="en-US" sz="1800" dirty="0"/>
            </a:br>
            <a:r>
              <a:rPr lang="en-US" sz="1800" dirty="0"/>
              <a:t>To distinguish between several persons in one recording, the abbreviations should be supplemented by numbers, such as ‘M1:’, ‘M2:’, ‘R1:’, ‘R2:’. Names or pseudonyms can be used as an alternative to abbreviations.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8D9319"/>
                </a:solidFill>
              </a:rPr>
              <a:t>Transcription should be verbatim, not based on sounds or simply contain summaries</a:t>
            </a:r>
            <a:r>
              <a:rPr lang="en-US" sz="1800" dirty="0"/>
              <a:t>. </a:t>
            </a:r>
            <a:br>
              <a:rPr lang="en-US" sz="1800" dirty="0"/>
            </a:br>
            <a:r>
              <a:rPr lang="en-US" sz="1800" dirty="0"/>
              <a:t>Any components of dialects should be translated into the standard language.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8D9319"/>
                </a:solidFill>
              </a:rPr>
              <a:t>Language and punctuation should be smoothed slightly to accommodate written standards.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8D9319"/>
                </a:solidFill>
              </a:rPr>
              <a:t>Long, clear pauses </a:t>
            </a:r>
            <a:r>
              <a:rPr lang="en-US" sz="1800" dirty="0"/>
              <a:t>should be marked by three full stops in brackets ‘</a:t>
            </a:r>
            <a:r>
              <a:rPr lang="en-US" sz="1800" dirty="0">
                <a:solidFill>
                  <a:srgbClr val="8D9319"/>
                </a:solidFill>
              </a:rPr>
              <a:t>(...)</a:t>
            </a:r>
            <a:r>
              <a:rPr lang="en-US" sz="1800" dirty="0"/>
              <a:t>’.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/>
              <a:t>Any terms that a person </a:t>
            </a:r>
            <a:r>
              <a:rPr lang="en-US" sz="1800" dirty="0">
                <a:solidFill>
                  <a:srgbClr val="8D9319"/>
                </a:solidFill>
              </a:rPr>
              <a:t>emphasized</a:t>
            </a:r>
            <a:r>
              <a:rPr lang="en-US" sz="1800" dirty="0"/>
              <a:t> should be </a:t>
            </a:r>
            <a:r>
              <a:rPr lang="en-US" sz="1800" dirty="0">
                <a:solidFill>
                  <a:srgbClr val="8D9319"/>
                </a:solidFill>
              </a:rPr>
              <a:t>underlined</a:t>
            </a:r>
            <a:r>
              <a:rPr lang="en-US" sz="1800" dirty="0"/>
              <a:t>.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/>
              <a:t>Anything a person says </a:t>
            </a:r>
            <a:r>
              <a:rPr lang="en-US" sz="1800" dirty="0">
                <a:solidFill>
                  <a:srgbClr val="8D9319"/>
                </a:solidFill>
              </a:rPr>
              <a:t>loudly</a:t>
            </a:r>
            <a:r>
              <a:rPr lang="en-US" sz="1800" dirty="0"/>
              <a:t> should be </a:t>
            </a:r>
            <a:r>
              <a:rPr lang="en-US" sz="1800" dirty="0">
                <a:solidFill>
                  <a:srgbClr val="8D9319"/>
                </a:solidFill>
              </a:rPr>
              <a:t>capitalized</a:t>
            </a:r>
            <a:r>
              <a:rPr lang="en-US" sz="1800" dirty="0"/>
              <a:t>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4937AE3-414C-86CF-8139-414B6937D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rules to apply when transcribing interviews for QCA?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39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53B790E-76E6-9A5C-6A02-312B5F464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 startAt="8"/>
            </a:pPr>
            <a:r>
              <a:rPr lang="en-US" sz="1800" dirty="0"/>
              <a:t>The </a:t>
            </a:r>
            <a:r>
              <a:rPr lang="en-US" sz="1800" dirty="0">
                <a:solidFill>
                  <a:srgbClr val="8D9319"/>
                </a:solidFill>
              </a:rPr>
              <a:t>approving or affirming vocalizations </a:t>
            </a:r>
            <a:r>
              <a:rPr lang="en-US" sz="1800" dirty="0"/>
              <a:t>on the part of the interviewer (‘</a:t>
            </a:r>
            <a:r>
              <a:rPr lang="en-US" sz="1800" dirty="0" err="1"/>
              <a:t>mhm</a:t>
            </a:r>
            <a:r>
              <a:rPr lang="en-US" sz="1800" dirty="0"/>
              <a:t>’, ‘aha’, etc.) </a:t>
            </a:r>
            <a:r>
              <a:rPr lang="en-US" sz="1800" dirty="0">
                <a:solidFill>
                  <a:srgbClr val="8D9319"/>
                </a:solidFill>
              </a:rPr>
              <a:t>should not be transcribed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8D9319"/>
                </a:solidFill>
              </a:rPr>
              <a:t>as long as they do not interrupt the person’s flow of speech or can be interpreted as direct answers to a question</a:t>
            </a:r>
            <a:r>
              <a:rPr lang="en-US" sz="1800" dirty="0"/>
              <a:t>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 startAt="8"/>
            </a:pPr>
            <a:r>
              <a:rPr lang="en-US" sz="1800" dirty="0">
                <a:solidFill>
                  <a:srgbClr val="8D9319"/>
                </a:solidFill>
              </a:rPr>
              <a:t>Fillers</a:t>
            </a:r>
            <a:r>
              <a:rPr lang="en-US" sz="1800" dirty="0"/>
              <a:t> such as ‘um’ </a:t>
            </a:r>
            <a:r>
              <a:rPr lang="en-US" sz="1800" dirty="0">
                <a:solidFill>
                  <a:srgbClr val="8D9319"/>
                </a:solidFill>
              </a:rPr>
              <a:t>are only transcribed if they are meaningful</a:t>
            </a:r>
            <a:r>
              <a:rPr lang="en-US" sz="1800" dirty="0"/>
              <a:t> in terms of content.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 startAt="8"/>
            </a:pPr>
            <a:r>
              <a:rPr lang="en-US" sz="1800" dirty="0"/>
              <a:t>Any </a:t>
            </a:r>
            <a:r>
              <a:rPr lang="en-US" sz="1800" dirty="0">
                <a:solidFill>
                  <a:srgbClr val="8D9319"/>
                </a:solidFill>
              </a:rPr>
              <a:t>disruptions</a:t>
            </a:r>
            <a:r>
              <a:rPr lang="en-US" sz="1800" dirty="0"/>
              <a:t> should be listed in double parentheses indicating the cause, e.g., ‘</a:t>
            </a:r>
            <a:r>
              <a:rPr lang="en-US" sz="1800" dirty="0">
                <a:solidFill>
                  <a:srgbClr val="8D9319"/>
                </a:solidFill>
              </a:rPr>
              <a:t>((telephone rings))</a:t>
            </a:r>
            <a:r>
              <a:rPr lang="en-US" sz="1800" dirty="0"/>
              <a:t>’.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 startAt="8"/>
            </a:pPr>
            <a:r>
              <a:rPr lang="en-US" sz="1800" dirty="0"/>
              <a:t>Any of the respondent’s or interviewer’s </a:t>
            </a:r>
            <a:r>
              <a:rPr lang="en-US" sz="1800" dirty="0">
                <a:solidFill>
                  <a:srgbClr val="8D9319"/>
                </a:solidFill>
              </a:rPr>
              <a:t>vocalizations</a:t>
            </a:r>
            <a:r>
              <a:rPr lang="en-US" sz="1800" dirty="0"/>
              <a:t> that support or clarify a statement should be noted in simple parentheses, e.g., ‘</a:t>
            </a:r>
            <a:r>
              <a:rPr lang="en-US" sz="1800" dirty="0">
                <a:solidFill>
                  <a:srgbClr val="8D9319"/>
                </a:solidFill>
              </a:rPr>
              <a:t>(laughs)</a:t>
            </a:r>
            <a:r>
              <a:rPr lang="en-US" sz="1800" dirty="0"/>
              <a:t>’, ‘</a:t>
            </a:r>
            <a:r>
              <a:rPr lang="en-US" sz="1800" dirty="0">
                <a:solidFill>
                  <a:srgbClr val="8D9319"/>
                </a:solidFill>
              </a:rPr>
              <a:t>(sighs)</a:t>
            </a:r>
            <a:r>
              <a:rPr lang="en-US" sz="1800" dirty="0"/>
              <a:t>’.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 startAt="8"/>
            </a:pPr>
            <a:r>
              <a:rPr lang="en-US" sz="1800" dirty="0"/>
              <a:t>Like vocalizations, </a:t>
            </a:r>
            <a:r>
              <a:rPr lang="en-US" sz="1800" dirty="0">
                <a:solidFill>
                  <a:srgbClr val="8D9319"/>
                </a:solidFill>
              </a:rPr>
              <a:t>non-verbal activities in video recordings </a:t>
            </a:r>
            <a:r>
              <a:rPr lang="en-US" sz="1800" dirty="0"/>
              <a:t>of interviews and focus groups should be noted in simple parentheses, e.g., ‘</a:t>
            </a:r>
            <a:r>
              <a:rPr lang="en-US" sz="1800" dirty="0">
                <a:solidFill>
                  <a:srgbClr val="8D9319"/>
                </a:solidFill>
              </a:rPr>
              <a:t>(opens the window)</a:t>
            </a:r>
            <a:r>
              <a:rPr lang="en-US" sz="1800" dirty="0"/>
              <a:t>’, ‘(turns away)’.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 startAt="8"/>
            </a:pPr>
            <a:r>
              <a:rPr lang="en-US" sz="1800" dirty="0">
                <a:solidFill>
                  <a:srgbClr val="8D9319"/>
                </a:solidFill>
              </a:rPr>
              <a:t>Unintelligible or unclear words</a:t>
            </a:r>
            <a:r>
              <a:rPr lang="en-US" sz="1800" dirty="0"/>
              <a:t> should be noted as ‘</a:t>
            </a:r>
            <a:r>
              <a:rPr lang="en-US" sz="1800" dirty="0">
                <a:solidFill>
                  <a:srgbClr val="8D9319"/>
                </a:solidFill>
              </a:rPr>
              <a:t>(unclear)</a:t>
            </a:r>
            <a:r>
              <a:rPr lang="en-US" sz="1800" dirty="0"/>
              <a:t>’. Words and passages where the wording is only suspected are bracketed and marked with a question mark at the end, e.g., ‘(kobold?)’.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 startAt="8"/>
            </a:pPr>
            <a:r>
              <a:rPr lang="en-US" sz="1800" dirty="0">
                <a:solidFill>
                  <a:srgbClr val="8D9319"/>
                </a:solidFill>
              </a:rPr>
              <a:t>Time stamps are inserted at the end of each conversational contribution</a:t>
            </a:r>
            <a:r>
              <a:rPr lang="en-US" sz="1800" dirty="0"/>
              <a:t>; if necessary, time stamps are also inserted in cases of incomprehensible passages in a longer paragraph.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4937AE3-414C-86CF-8139-414B6937D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rules to apply when transcribing interviews for QCA?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256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5ED0873-889B-49E1-4A3D-65DB522EB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EasyTranscript</a:t>
            </a:r>
            <a:r>
              <a:rPr lang="en-GB" dirty="0"/>
              <a:t> (</a:t>
            </a:r>
            <a:r>
              <a:rPr lang="en-GB" dirty="0">
                <a:hlinkClick r:id="rId2"/>
              </a:rPr>
              <a:t>www.e-werkzeug.eu/index.php/en/</a:t>
            </a:r>
            <a:r>
              <a:rPr lang="en-GB" dirty="0"/>
              <a:t>)</a:t>
            </a:r>
          </a:p>
          <a:p>
            <a:r>
              <a:rPr lang="en-GB" dirty="0" err="1"/>
              <a:t>ExpressScribe</a:t>
            </a:r>
            <a:r>
              <a:rPr lang="en-GB" dirty="0"/>
              <a:t> (</a:t>
            </a:r>
            <a:r>
              <a:rPr lang="en-GB" dirty="0">
                <a:hlinkClick r:id="rId3"/>
              </a:rPr>
              <a:t>www.nch.com.au/scribe/</a:t>
            </a:r>
            <a:r>
              <a:rPr lang="en-GB" dirty="0"/>
              <a:t>)</a:t>
            </a:r>
          </a:p>
          <a:p>
            <a:r>
              <a:rPr lang="en-GB" dirty="0"/>
              <a:t>f4/f5transcript (</a:t>
            </a:r>
            <a:r>
              <a:rPr lang="en-GB" dirty="0">
                <a:hlinkClick r:id="rId4"/>
              </a:rPr>
              <a:t>www.audiotranskription.de/en/</a:t>
            </a:r>
            <a:r>
              <a:rPr lang="en-GB" dirty="0"/>
              <a:t>)</a:t>
            </a:r>
          </a:p>
          <a:p>
            <a:r>
              <a:rPr lang="en-GB" dirty="0" err="1"/>
              <a:t>HyperTRANSCRIBE</a:t>
            </a:r>
            <a:r>
              <a:rPr lang="en-GB" dirty="0"/>
              <a:t> (</a:t>
            </a:r>
            <a:r>
              <a:rPr lang="en-GB" dirty="0">
                <a:hlinkClick r:id="rId5"/>
              </a:rPr>
              <a:t>www.researchware.com</a:t>
            </a:r>
            <a:r>
              <a:rPr lang="en-GB" dirty="0"/>
              <a:t>)</a:t>
            </a:r>
          </a:p>
          <a:p>
            <a:r>
              <a:rPr lang="en-GB" dirty="0" err="1"/>
              <a:t>InqScribe</a:t>
            </a:r>
            <a:r>
              <a:rPr lang="en-GB" dirty="0"/>
              <a:t> (</a:t>
            </a:r>
            <a:r>
              <a:rPr lang="en-GB" dirty="0">
                <a:hlinkClick r:id="rId6"/>
              </a:rPr>
              <a:t>www.inqscribe.com</a:t>
            </a:r>
            <a:r>
              <a:rPr lang="en-GB" dirty="0"/>
              <a:t>)</a:t>
            </a:r>
          </a:p>
          <a:p>
            <a:r>
              <a:rPr lang="en-GB" dirty="0"/>
              <a:t>Transcriber (</a:t>
            </a:r>
            <a:r>
              <a:rPr lang="en-GB" dirty="0">
                <a:hlinkClick r:id="rId7"/>
              </a:rPr>
              <a:t>sourceforge.net/projects/trans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It is also possible to transcribe with QDA software such as </a:t>
            </a:r>
            <a:r>
              <a:rPr lang="en-GB" dirty="0">
                <a:hlinkClick r:id="rId8"/>
              </a:rPr>
              <a:t>MAXQDA</a:t>
            </a:r>
            <a:r>
              <a:rPr lang="en-GB" dirty="0"/>
              <a:t> or </a:t>
            </a:r>
            <a:r>
              <a:rPr lang="en-GB" dirty="0">
                <a:hlinkClick r:id="rId9"/>
              </a:rPr>
              <a:t>NVivo</a:t>
            </a:r>
            <a:r>
              <a:rPr lang="en-GB" dirty="0"/>
              <a:t>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4937AE3-414C-86CF-8139-414B6937D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for “manual” transcription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285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5ED0873-889B-49E1-4A3D-65DB522EB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err="1">
                <a:hlinkClick r:id="rId2"/>
              </a:rPr>
              <a:t>AmberScript</a:t>
            </a:r>
            <a:r>
              <a:rPr lang="de-DE" sz="2000" dirty="0"/>
              <a:t> (</a:t>
            </a:r>
            <a:r>
              <a:rPr lang="de-DE" sz="2000" dirty="0" err="1"/>
              <a:t>Netherlands</a:t>
            </a:r>
            <a:r>
              <a:rPr lang="de-DE" sz="2000" dirty="0"/>
              <a:t>)</a:t>
            </a:r>
          </a:p>
          <a:p>
            <a:r>
              <a:rPr lang="de-DE" sz="2000" dirty="0">
                <a:hlinkClick r:id="rId3"/>
              </a:rPr>
              <a:t>f4x</a:t>
            </a:r>
            <a:r>
              <a:rPr lang="de-DE" sz="2000" dirty="0"/>
              <a:t> (Germany)</a:t>
            </a:r>
          </a:p>
          <a:p>
            <a:r>
              <a:rPr lang="de-DE" sz="2000" dirty="0" err="1">
                <a:hlinkClick r:id="rId4"/>
              </a:rPr>
              <a:t>HappyScribe</a:t>
            </a:r>
            <a:r>
              <a:rPr lang="de-DE" sz="2000" dirty="0"/>
              <a:t> (</a:t>
            </a:r>
            <a:r>
              <a:rPr lang="de-DE" sz="2000" dirty="0" err="1"/>
              <a:t>Ireland</a:t>
            </a:r>
            <a:r>
              <a:rPr lang="de-DE" sz="2000" dirty="0"/>
              <a:t>)</a:t>
            </a:r>
          </a:p>
          <a:p>
            <a:r>
              <a:rPr lang="de-DE" sz="2000" dirty="0">
                <a:hlinkClick r:id="rId5"/>
              </a:rPr>
              <a:t>Otter.ai</a:t>
            </a:r>
            <a:r>
              <a:rPr lang="de-DE" sz="2000" dirty="0"/>
              <a:t> (USA)</a:t>
            </a:r>
          </a:p>
          <a:p>
            <a:r>
              <a:rPr lang="de-DE" sz="2000" dirty="0">
                <a:hlinkClick r:id="rId6"/>
              </a:rPr>
              <a:t>TEMI</a:t>
            </a:r>
            <a:r>
              <a:rPr lang="de-DE" sz="2000" dirty="0"/>
              <a:t> (USA)</a:t>
            </a:r>
          </a:p>
          <a:p>
            <a:r>
              <a:rPr lang="de-DE" sz="2000" dirty="0" err="1">
                <a:hlinkClick r:id="rId7"/>
              </a:rPr>
              <a:t>Trint</a:t>
            </a:r>
            <a:r>
              <a:rPr lang="de-DE" sz="2000" dirty="0"/>
              <a:t> (UK)</a:t>
            </a:r>
          </a:p>
          <a:p>
            <a:r>
              <a:rPr lang="de-DE" sz="2000" dirty="0" err="1">
                <a:hlinkClick r:id="rId8"/>
              </a:rPr>
              <a:t>Speechmatics</a:t>
            </a:r>
            <a:r>
              <a:rPr lang="de-DE" sz="2000" dirty="0"/>
              <a:t> (UK)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en-GB" sz="2000" dirty="0"/>
              <a:t>&gt; There are many more services all around the world.</a:t>
            </a:r>
          </a:p>
          <a:p>
            <a:pPr marL="0" indent="0">
              <a:buNone/>
            </a:pPr>
            <a:r>
              <a:rPr lang="en-GB" sz="2000" dirty="0"/>
              <a:t>&gt; Please consider aspects of data protection when using automatic transcription.</a:t>
            </a:r>
          </a:p>
          <a:p>
            <a:pPr marL="0" indent="0">
              <a:buNone/>
            </a:pPr>
            <a:r>
              <a:rPr lang="en-GB" sz="2000" dirty="0"/>
              <a:t>&gt; Automatic transcription will save you up to 50% of time compared to manually transcribing, but you need to schedule time for reviewing and correcting the automatically created transcripts.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4937AE3-414C-86CF-8139-414B6937D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Tools for automatic transcription (selection)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8123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41B8181-580F-B2B9-0B01-6CD2E4952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 possible for extreme dialects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accuracy is lower than manually transcription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GB" dirty="0"/>
              <a:t>no pauses (only f4x offers this feature)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GB" dirty="0"/>
              <a:t>no indication of emphasized words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GB" dirty="0"/>
              <a:t>no indication of loud words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GB" dirty="0"/>
              <a:t>no confirming words such as </a:t>
            </a:r>
            <a:r>
              <a:rPr lang="en-GB" dirty="0" err="1"/>
              <a:t>mhm</a:t>
            </a:r>
            <a:r>
              <a:rPr lang="en-GB" dirty="0"/>
              <a:t>, aha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198F25A-C606-33DC-2D0D-27B2134C8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Limits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automatic</a:t>
            </a:r>
            <a:r>
              <a:rPr lang="de-DE" dirty="0"/>
              <a:t> </a:t>
            </a:r>
            <a:r>
              <a:rPr lang="de-DE" dirty="0" err="1"/>
              <a:t>transcription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873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41B8181-580F-B2B9-0B01-6CD2E4952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Happy transcribing </a:t>
            </a:r>
            <a:r>
              <a:rPr lang="en-GB" dirty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198F25A-C606-33DC-2D0D-27B2134C8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4793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671</Words>
  <Application>Microsoft Office PowerPoint</Application>
  <PresentationFormat>Breitbild</PresentationFormat>
  <Paragraphs>51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</vt:lpstr>
      <vt:lpstr>Welcome  to the world of  qualitative content analysis!  Transcription   Udo Kuckartz &amp; Stefan Rädiker March 2023  qca-method.net</vt:lpstr>
      <vt:lpstr>What rules to apply when transcribing interviews for QCA?</vt:lpstr>
      <vt:lpstr>What rules to apply when transcribing interviews for QCA?</vt:lpstr>
      <vt:lpstr>Software for “manual” transcription</vt:lpstr>
      <vt:lpstr>Tools for automatic transcription (selection)</vt:lpstr>
      <vt:lpstr>Limits of automatic transcription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Qualitative Content Analysis</dc:title>
  <dc:creator>Udo Kuckartz; Stefan Rädiker</dc:creator>
  <cp:lastModifiedBy>Stefan Rädiker</cp:lastModifiedBy>
  <cp:revision>13</cp:revision>
  <dcterms:created xsi:type="dcterms:W3CDTF">2022-12-15T10:50:55Z</dcterms:created>
  <dcterms:modified xsi:type="dcterms:W3CDTF">2023-03-28T13:59:38Z</dcterms:modified>
</cp:coreProperties>
</file>